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318" r:id="rId4"/>
    <p:sldId id="297" r:id="rId5"/>
    <p:sldId id="340" r:id="rId6"/>
    <p:sldId id="387" r:id="rId7"/>
    <p:sldId id="389" r:id="rId8"/>
    <p:sldId id="388" r:id="rId9"/>
    <p:sldId id="341" r:id="rId10"/>
    <p:sldId id="342" r:id="rId11"/>
    <p:sldId id="345" r:id="rId12"/>
    <p:sldId id="344" r:id="rId13"/>
    <p:sldId id="343" r:id="rId14"/>
    <p:sldId id="346" r:id="rId15"/>
    <p:sldId id="390" r:id="rId16"/>
    <p:sldId id="347" r:id="rId17"/>
    <p:sldId id="348" r:id="rId18"/>
    <p:sldId id="349" r:id="rId19"/>
    <p:sldId id="350" r:id="rId20"/>
    <p:sldId id="351" r:id="rId21"/>
    <p:sldId id="309" r:id="rId22"/>
    <p:sldId id="391" r:id="rId23"/>
    <p:sldId id="352" r:id="rId24"/>
    <p:sldId id="353" r:id="rId25"/>
    <p:sldId id="371" r:id="rId26"/>
    <p:sldId id="372" r:id="rId27"/>
    <p:sldId id="373" r:id="rId28"/>
    <p:sldId id="374" r:id="rId29"/>
    <p:sldId id="375" r:id="rId30"/>
    <p:sldId id="327" r:id="rId31"/>
    <p:sldId id="335" r:id="rId32"/>
    <p:sldId id="328" r:id="rId33"/>
    <p:sldId id="329" r:id="rId34"/>
    <p:sldId id="330" r:id="rId35"/>
    <p:sldId id="331" r:id="rId36"/>
    <p:sldId id="332" r:id="rId37"/>
    <p:sldId id="264" r:id="rId38"/>
    <p:sldId id="265" r:id="rId39"/>
    <p:sldId id="266" r:id="rId40"/>
    <p:sldId id="267" r:id="rId41"/>
    <p:sldId id="268" r:id="rId42"/>
    <p:sldId id="274" r:id="rId43"/>
    <p:sldId id="354" r:id="rId44"/>
    <p:sldId id="310" r:id="rId45"/>
    <p:sldId id="377" r:id="rId46"/>
    <p:sldId id="378" r:id="rId47"/>
    <p:sldId id="379" r:id="rId48"/>
    <p:sldId id="380" r:id="rId49"/>
    <p:sldId id="381" r:id="rId50"/>
    <p:sldId id="376" r:id="rId51"/>
    <p:sldId id="311" r:id="rId52"/>
    <p:sldId id="419" r:id="rId53"/>
    <p:sldId id="312" r:id="rId54"/>
    <p:sldId id="313" r:id="rId55"/>
    <p:sldId id="338" r:id="rId56"/>
    <p:sldId id="314" r:id="rId57"/>
    <p:sldId id="355" r:id="rId58"/>
    <p:sldId id="317" r:id="rId59"/>
    <p:sldId id="324" r:id="rId60"/>
    <p:sldId id="356" r:id="rId61"/>
    <p:sldId id="357" r:id="rId62"/>
    <p:sldId id="362" r:id="rId63"/>
    <p:sldId id="359" r:id="rId64"/>
    <p:sldId id="417" r:id="rId65"/>
    <p:sldId id="420" r:id="rId66"/>
    <p:sldId id="360" r:id="rId67"/>
    <p:sldId id="382" r:id="rId68"/>
    <p:sldId id="383" r:id="rId69"/>
    <p:sldId id="363" r:id="rId70"/>
    <p:sldId id="384" r:id="rId71"/>
    <p:sldId id="385" r:id="rId72"/>
    <p:sldId id="364" r:id="rId73"/>
    <p:sldId id="361" r:id="rId74"/>
    <p:sldId id="386" r:id="rId75"/>
    <p:sldId id="421" r:id="rId76"/>
    <p:sldId id="358" r:id="rId77"/>
    <p:sldId id="365" r:id="rId78"/>
    <p:sldId id="393" r:id="rId79"/>
    <p:sldId id="366" r:id="rId80"/>
    <p:sldId id="418" r:id="rId81"/>
    <p:sldId id="367" r:id="rId82"/>
    <p:sldId id="412" r:id="rId83"/>
    <p:sldId id="368" r:id="rId84"/>
    <p:sldId id="369" r:id="rId85"/>
    <p:sldId id="370" r:id="rId86"/>
    <p:sldId id="404" r:id="rId87"/>
    <p:sldId id="395" r:id="rId88"/>
    <p:sldId id="409" r:id="rId89"/>
    <p:sldId id="405" r:id="rId90"/>
    <p:sldId id="416" r:id="rId91"/>
    <p:sldId id="413" r:id="rId92"/>
    <p:sldId id="415" r:id="rId93"/>
    <p:sldId id="406" r:id="rId94"/>
    <p:sldId id="407" r:id="rId95"/>
    <p:sldId id="408" r:id="rId96"/>
    <p:sldId id="410" r:id="rId97"/>
    <p:sldId id="414" r:id="rId98"/>
    <p:sldId id="39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9CEBB3-170C-D24A-88A2-6ED3521E0F07}">
          <p14:sldIdLst>
            <p14:sldId id="256"/>
            <p14:sldId id="257"/>
            <p14:sldId id="318"/>
          </p14:sldIdLst>
        </p14:section>
        <p14:section name="Problems" id="{7A0E8C69-38CF-C041-8DAE-4C158AE27576}">
          <p14:sldIdLst>
            <p14:sldId id="297"/>
            <p14:sldId id="340"/>
            <p14:sldId id="387"/>
            <p14:sldId id="389"/>
            <p14:sldId id="388"/>
            <p14:sldId id="341"/>
            <p14:sldId id="342"/>
            <p14:sldId id="345"/>
            <p14:sldId id="344"/>
            <p14:sldId id="343"/>
            <p14:sldId id="346"/>
            <p14:sldId id="390"/>
            <p14:sldId id="347"/>
            <p14:sldId id="348"/>
            <p14:sldId id="349"/>
            <p14:sldId id="350"/>
            <p14:sldId id="351"/>
            <p14:sldId id="309"/>
            <p14:sldId id="391"/>
            <p14:sldId id="352"/>
          </p14:sldIdLst>
        </p14:section>
        <p14:section name="Methods" id="{A8958E48-8F8A-B046-AA7A-0A5B20950FCF}">
          <p14:sldIdLst>
            <p14:sldId id="353"/>
            <p14:sldId id="371"/>
            <p14:sldId id="372"/>
            <p14:sldId id="373"/>
            <p14:sldId id="374"/>
            <p14:sldId id="375"/>
          </p14:sldIdLst>
        </p14:section>
        <p14:section name="Measures" id="{498644E6-2674-3D40-9774-8A6FCE36B410}">
          <p14:sldIdLst>
            <p14:sldId id="327"/>
            <p14:sldId id="335"/>
            <p14:sldId id="328"/>
            <p14:sldId id="329"/>
            <p14:sldId id="330"/>
            <p14:sldId id="331"/>
            <p14:sldId id="332"/>
          </p14:sldIdLst>
        </p14:section>
        <p14:section name="Propensity Score Matching" id="{DC4B7126-DE3B-FF4B-94AF-71772879DDAE}">
          <p14:sldIdLst>
            <p14:sldId id="264"/>
            <p14:sldId id="265"/>
            <p14:sldId id="266"/>
            <p14:sldId id="267"/>
            <p14:sldId id="268"/>
            <p14:sldId id="274"/>
            <p14:sldId id="354"/>
          </p14:sldIdLst>
        </p14:section>
        <p14:section name="Specification Curve Analysis" id="{8DE0C98C-94A0-F74A-B01A-74A8B9D0D38F}">
          <p14:sldIdLst>
            <p14:sldId id="310"/>
            <p14:sldId id="377"/>
            <p14:sldId id="378"/>
            <p14:sldId id="379"/>
            <p14:sldId id="380"/>
            <p14:sldId id="381"/>
            <p14:sldId id="376"/>
            <p14:sldId id="311"/>
            <p14:sldId id="419"/>
            <p14:sldId id="312"/>
            <p14:sldId id="313"/>
            <p14:sldId id="338"/>
            <p14:sldId id="314"/>
            <p14:sldId id="355"/>
          </p14:sldIdLst>
        </p14:section>
        <p14:section name="Models" id="{1B999556-2742-7441-94A1-4EE9789A6EBA}">
          <p14:sldIdLst>
            <p14:sldId id="317"/>
            <p14:sldId id="324"/>
          </p14:sldIdLst>
        </p14:section>
        <p14:section name="Results" id="{E7304E94-C5DD-9049-ADB2-9B5A3FA6B42A}">
          <p14:sldIdLst>
            <p14:sldId id="356"/>
          </p14:sldIdLst>
        </p14:section>
        <p14:section name="PSM Results" id="{C8CA8E10-F09E-284C-AD1E-406DEFFD4896}">
          <p14:sldIdLst>
            <p14:sldId id="357"/>
            <p14:sldId id="362"/>
            <p14:sldId id="359"/>
            <p14:sldId id="417"/>
            <p14:sldId id="420"/>
            <p14:sldId id="360"/>
            <p14:sldId id="382"/>
            <p14:sldId id="383"/>
            <p14:sldId id="363"/>
            <p14:sldId id="384"/>
            <p14:sldId id="385"/>
            <p14:sldId id="364"/>
            <p14:sldId id="361"/>
            <p14:sldId id="386"/>
          </p14:sldIdLst>
        </p14:section>
        <p14:section name="SCA results" id="{494CF5B6-588D-844F-8B74-64FD10F73FB5}">
          <p14:sldIdLst>
            <p14:sldId id="421"/>
            <p14:sldId id="358"/>
            <p14:sldId id="365"/>
            <p14:sldId id="393"/>
            <p14:sldId id="366"/>
            <p14:sldId id="418"/>
            <p14:sldId id="367"/>
            <p14:sldId id="412"/>
            <p14:sldId id="368"/>
            <p14:sldId id="369"/>
            <p14:sldId id="370"/>
            <p14:sldId id="404"/>
          </p14:sldIdLst>
        </p14:section>
        <p14:section name="Discussion" id="{BEC66C56-94A7-C64F-864B-EF372EBB5DEA}">
          <p14:sldIdLst>
            <p14:sldId id="395"/>
            <p14:sldId id="409"/>
            <p14:sldId id="405"/>
            <p14:sldId id="416"/>
            <p14:sldId id="413"/>
            <p14:sldId id="415"/>
            <p14:sldId id="406"/>
            <p14:sldId id="407"/>
            <p14:sldId id="408"/>
            <p14:sldId id="410"/>
            <p14:sldId id="414"/>
          </p14:sldIdLst>
        </p14:section>
        <p14:section name="Acknowledgements" id="{1A0130A5-F03D-CD4B-8C2B-EABB4CAEF676}">
          <p14:sldIdLst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F2EF9"/>
    <a:srgbClr val="1C9845"/>
    <a:srgbClr val="7030A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8231"/>
  </p:normalViewPr>
  <p:slideViewPr>
    <p:cSldViewPr snapToGrid="0" snapToObjects="1">
      <p:cViewPr varScale="1">
        <p:scale>
          <a:sx n="78" d="100"/>
          <a:sy n="78" d="100"/>
        </p:scale>
        <p:origin x="192" y="91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7F0DA-7311-034E-BB82-C000299F8B74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654B3-DDED-4443-891B-B4C511276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3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78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1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0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85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80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55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GOING TO SPEND TIME GOING OVER MEASURES IN DETAIL HERE BUT HAPPY TO ANSWER QUESTIONS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1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06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8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2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7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 didn’t, so I’m stuck looking for an alternative solution. </a:t>
            </a:r>
          </a:p>
          <a:p>
            <a:r>
              <a:rPr lang="en-US" dirty="0"/>
              <a:t>Technique called propensity score matching. Essentially take a bunch of predictors and use them to predict an outcome. Then use these predictions (so-called propensity scores for each person) and start matching people with the same propensities who did and didn’t experience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2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not everyone may have a match. Propensity scores don’t tend to be equal across groups. People who can’t be matched are left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3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0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3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2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9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40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21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72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14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95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13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93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93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54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654B3-DDED-4443-891B-B4C5112761D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6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56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7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of the work linking personality to experiences does so cross </a:t>
            </a:r>
            <a:r>
              <a:rPr lang="en-US" dirty="0" err="1"/>
              <a:t>sectionally</a:t>
            </a:r>
            <a:r>
              <a:rPr lang="en-US" dirty="0"/>
              <a:t>, looking at how concurrent measures of personality predict life events experienced up that point (e.g. are you married)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1E6BE-5FAF-554D-A223-FB7AD6BFA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8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B98D-B9E3-0440-AA61-5FEFDD5F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E5412-3435-6C44-853D-1F35224DD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C347E-F28E-DA4A-9917-7F22B603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28A3-D20F-5945-A8E6-868AC8F9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AA54-BF5C-D149-9168-13A97924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7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D2F9-BEAF-0E44-8A45-873F25A6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28961-6D0F-5A44-AEDF-5EC5014C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C4C6-35B8-3A4E-BAC5-9E56318B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A3DC1-ECD5-4942-BB20-B4C6B3AC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D014-2320-9F49-B42B-F82D6688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6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4F59B-B955-3C43-9B1C-CBF826104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6DEB6-79F5-AD4C-BB3D-674BF4E8A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1905-6B86-924A-B64A-DBA1B7D0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AF28-8F0C-CC4C-B22C-BEBAADEE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326CC-614D-3044-90B6-1AF24D9A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6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8EA5-3818-084B-8FB9-882E5FCE0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2C945-E11D-CF48-BA73-8A486E80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2113-C65F-6B42-8E08-22D6667C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FF9E7-C421-BC4A-BD32-A53C2F59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A778A-F1CF-704E-BF8B-9DF217B8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D715C-E06B-1A4F-B2A8-C9A35B85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5382B-0F8A-D84A-BA99-8FC6427E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C8358-857C-C74A-AE74-B7D50AE1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4939-0908-3C45-9F29-CE2B7E7E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FF88A-1131-CB4F-925A-922E9D66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2224-A18E-F945-9804-C751F5796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41F3-72B6-6540-8C5C-22552299B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F2F43-DCA2-894B-B443-EB81F45BE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3F2D7-E45A-BF4C-85D6-982073DE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D6DBE-3C10-D146-9FA1-3B9860F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459BB-426A-5C40-A46B-24405199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7AF8-8DF4-9841-ABDE-1995FB59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9DF38-196C-DC4E-BEC5-A8C355C66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12C5C-3F5B-9A4C-8DA1-E2F28F274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C5DF7-FB9E-344C-968D-EF0128FAD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E3B1D-73B6-424D-8A09-52AA90783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FA6FD-9217-F94C-921C-A3769F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C5A6F3-5C75-4F49-AD23-85C4CA2E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811F8-21BC-E640-A9BD-32142375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91B4-BEAC-464A-B4DF-D3EB288E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326F-F3AD-5F4C-8314-417C825F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1A516-E1BD-4A45-90D1-7CD44B4F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8D62-A8B6-F44D-A93E-B4D871C2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12BFE-200F-4E4F-A8FB-8D70F8BB0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A0894-D4C1-254B-AD92-AB220EDF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43C1C-E13A-C54A-9689-F3518EBE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6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E9A5-0DAB-7045-A3BC-61BB025F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F2E7-CD6A-E34B-B8FC-11229DA4F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6FE82-7B53-B64F-9320-4B613A43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2A647-20B4-B84A-9B5F-4E714198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D1DEC-0A68-A04B-9C43-C5FE61DF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908D0-CF10-7F44-BAB9-D4C0DE7C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FF66-B752-6540-B0CD-9FE1D612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6BF09-6B0D-BE4C-B9C1-C1FDE745F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FB4A7-58EA-114E-8861-1864C35BC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6DAC-3B56-1E4D-A2F9-90B02ABC1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8AD67-FB6F-904B-857A-50A149F0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09FA2-11B5-494B-AF3C-7AC067D2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2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579F3-6DB0-5F41-B36E-56DE100C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1C86-2DC2-5149-974D-B21A266DA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BF315-CB5E-6E45-82A3-714AD3304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AE95-F0FB-4747-9EC2-55577BF03F2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30DF-EAB3-A646-AC0E-B6E3E78FC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7980C-A34A-AC47-B086-B063300A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DFDAE-77D3-B340-AD03-6D1FE7DAF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9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moriebeck/selection" TargetMode="External"/><Relationship Id="rId4" Type="http://schemas.openxmlformats.org/officeDocument/2006/relationships/hyperlink" Target="https://psyarxiv.com/7pg9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1.wdp"/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12" Type="http://schemas.microsoft.com/office/2007/relationships/hdphoto" Target="../media/hdphoto10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5" Type="http://schemas.openxmlformats.org/officeDocument/2006/relationships/image" Target="../media/image6.png"/><Relationship Id="rId15" Type="http://schemas.microsoft.com/office/2007/relationships/hdphoto" Target="../media/hdphoto13.wdp"/><Relationship Id="rId10" Type="http://schemas.microsoft.com/office/2007/relationships/hdphoto" Target="../media/hdphoto8.wdp"/><Relationship Id="rId4" Type="http://schemas.microsoft.com/office/2007/relationships/hdphoto" Target="../media/hdphoto3.wdp"/><Relationship Id="rId9" Type="http://schemas.microsoft.com/office/2007/relationships/hdphoto" Target="../media/hdphoto7.wdp"/><Relationship Id="rId1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microsoft.com/office/2007/relationships/hdphoto" Target="../media/hdphoto16.wdp"/><Relationship Id="rId12" Type="http://schemas.microsoft.com/office/2007/relationships/hdphoto" Target="../media/hdphoto2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microsoft.com/office/2007/relationships/hdphoto" Target="../media/hdphoto20.wdp"/><Relationship Id="rId5" Type="http://schemas.openxmlformats.org/officeDocument/2006/relationships/image" Target="../media/image6.png"/><Relationship Id="rId10" Type="http://schemas.microsoft.com/office/2007/relationships/hdphoto" Target="../media/hdphoto19.wdp"/><Relationship Id="rId4" Type="http://schemas.microsoft.com/office/2007/relationships/hdphoto" Target="../media/hdphoto14.wdp"/><Relationship Id="rId9" Type="http://schemas.microsoft.com/office/2007/relationships/hdphoto" Target="../media/hdphoto18.wdp"/><Relationship Id="rId14" Type="http://schemas.microsoft.com/office/2007/relationships/hdphoto" Target="../media/hdphoto2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moriebeck/selection/tree/master/results/psm/matched/table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riebeck/selection/tree/master/results/psm/matched/tables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moriebeck/selection/tree/master/results/psm/matched/table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moriebeck/selection/tree/master/results/psm/matched/tabl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CF9B-A72A-4F46-9631-A5B323C94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F2EF9"/>
                </a:solidFill>
              </a:rPr>
              <a:t>A Mega-Analysis of Personality Predictions: Robustness and Boundary Conditions</a:t>
            </a:r>
            <a:endParaRPr lang="en-US" dirty="0">
              <a:solidFill>
                <a:srgbClr val="2F2EF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B4119-2178-EB45-8190-5FED2A12D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Emorie D Beck</a:t>
            </a:r>
          </a:p>
          <a:p>
            <a:r>
              <a:rPr lang="en-US" dirty="0"/>
              <a:t>January 27, 2021</a:t>
            </a:r>
          </a:p>
        </p:txBody>
      </p:sp>
      <p:pic>
        <p:nvPicPr>
          <p:cNvPr id="1026" name="Picture 2" descr="Northwestern University - Feinberg School of Medicine, Chicago - Crunchbase  School Profile &amp; Alumni">
            <a:extLst>
              <a:ext uri="{FF2B5EF4-FFF2-40B4-BE49-F238E27FC236}">
                <a16:creationId xmlns:a16="http://schemas.microsoft.com/office/drawing/2014/main" id="{165AB3FB-B9F3-624A-AD9C-88B57353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8"/>
          <a:stretch/>
        </p:blipFill>
        <p:spPr bwMode="auto">
          <a:xfrm>
            <a:off x="-16934" y="5645126"/>
            <a:ext cx="2878667" cy="12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shington University in St. Louis - National Military Family Association">
            <a:extLst>
              <a:ext uri="{FF2B5EF4-FFF2-40B4-BE49-F238E27FC236}">
                <a16:creationId xmlns:a16="http://schemas.microsoft.com/office/drawing/2014/main" id="{263F3938-32C3-AE49-A413-B4E03C7D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33" y="5960032"/>
            <a:ext cx="2556934" cy="8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917590-69B2-A245-938B-ED51105DDC19}"/>
              </a:ext>
            </a:extLst>
          </p:cNvPr>
          <p:cNvSpPr/>
          <p:nvPr/>
        </p:nvSpPr>
        <p:spPr>
          <a:xfrm>
            <a:off x="4049703" y="5735637"/>
            <a:ext cx="4092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Preprints and/or Slides:</a:t>
            </a:r>
          </a:p>
          <a:p>
            <a:pPr algn="ctr"/>
            <a:r>
              <a:rPr lang="en-US" dirty="0">
                <a:solidFill>
                  <a:srgbClr val="0563C1"/>
                </a:solidFill>
                <a:hlinkClick r:id="rId4"/>
              </a:rPr>
              <a:t>https://psyarxiv.com/7pg9b/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https://github.com/emoriebeck/selection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59F687B-FEC6-1F4F-987D-2535D0206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745568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9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157F1F6-62E5-7C42-B4D1-19CC5CF8C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12686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6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DC6E33-7670-544A-9FBA-10681E1FE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12686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86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29A8673-4BE5-9C49-9350-3D3B296DA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12686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006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0C44093-9090-994B-9444-2B72C9827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576560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55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rgbClr val="2F2EF9"/>
          </a:solidFill>
          <a:ln w="1905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Age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0C44093-9090-994B-9444-2B72C9827E25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ECE9FB66-657B-EB48-A39B-465029D2DEA6}"/>
              </a:ext>
            </a:extLst>
          </p:cNvPr>
          <p:cNvSpPr/>
          <p:nvPr/>
        </p:nvSpPr>
        <p:spPr>
          <a:xfrm>
            <a:off x="7455448" y="3145300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 w="28575">
                  <a:solidFill>
                    <a:srgbClr val="1C9845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9669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rgbClr val="2F2EF9"/>
          </a:solidFill>
          <a:ln w="1905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rgbClr val="2F2EF9"/>
          </a:solidFill>
          <a:ln w="1905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Health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3D0576-AAA4-E145-82A2-99E9741C8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95703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CF677303-A831-164F-9A23-8DB0AC482ADE}"/>
              </a:ext>
            </a:extLst>
          </p:cNvPr>
          <p:cNvSpPr/>
          <p:nvPr/>
        </p:nvSpPr>
        <p:spPr>
          <a:xfrm>
            <a:off x="7328832" y="3189687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23364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65DF3A-B345-AA4F-B33E-6C47A14CD341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C66BF-4335-7A42-93E0-0C0B3EB26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02945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EC3181-D1F3-4646-ABF5-2000ACBA2739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BB6AF-618C-B44D-AA47-399832C6603E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7B62-672E-1040-BED5-D6A3084CD865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104F58-951A-1A4A-8768-B8D2E4F2B5D3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ECDA0E7-5658-D246-85DC-59835E5C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4360D6-BED9-774F-811D-A257863349F5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93FBB4F-C26C-E34F-A861-0CA0F41B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EF1C171-40E0-004D-8568-93C15149F44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DE59C3-98FC-1942-9482-332C137ABB57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9E96A2-0120-EB4C-BB3C-1BC8FAED1959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4783FB-ACFF-B645-83BD-AFEAD9782DF0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BBB77B-9757-2D43-9C9D-6065E150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52D0E88-E992-6A49-B95E-A69D7094E70C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DCF1D3-6C45-8346-B107-B1DAC9D4F280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5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65DF3A-B345-AA4F-B33E-6C47A14CD341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C66BF-4335-7A42-93E0-0C0B3EB26DCD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EC3181-D1F3-4646-ABF5-2000ACBA2739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BB6AF-618C-B44D-AA47-399832C6603E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7B62-672E-1040-BED5-D6A3084CD865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9E96A2-0120-EB4C-BB3C-1BC8FAED1959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8ED8DF1-1509-2045-82D7-8795D0EE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3584790"/>
            <a:ext cx="451053" cy="4638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21459A4-F195-DD4C-A95B-AE151374A6F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3546512"/>
            <a:ext cx="458365" cy="45836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9A01CE1-DD99-F040-B00D-2140EC518813}"/>
              </a:ext>
            </a:extLst>
          </p:cNvPr>
          <p:cNvSpPr/>
          <p:nvPr/>
        </p:nvSpPr>
        <p:spPr>
          <a:xfrm>
            <a:off x="1074632" y="2949898"/>
            <a:ext cx="382213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65DF3A-B345-AA4F-B33E-6C47A14CD341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C66BF-4335-7A42-93E0-0C0B3EB26DCD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EC3181-D1F3-4646-ABF5-2000ACBA2739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BB6AF-618C-B44D-AA47-399832C6603E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7B62-672E-1040-BED5-D6A3084CD865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9E96A2-0120-EB4C-BB3C-1BC8FAED1959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8ED8DF1-1509-2045-82D7-8795D0EE44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3584790"/>
            <a:ext cx="451053" cy="4638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21459A4-F195-DD4C-A95B-AE151374A6F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3546512"/>
            <a:ext cx="458365" cy="45836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9951AB-16A3-0041-84D9-E4CE60CEE10F}"/>
              </a:ext>
            </a:extLst>
          </p:cNvPr>
          <p:cNvCxnSpPr>
            <a:cxnSpLocks/>
          </p:cNvCxnSpPr>
          <p:nvPr/>
        </p:nvCxnSpPr>
        <p:spPr>
          <a:xfrm>
            <a:off x="1413163" y="2990464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BA0EF4-C8B4-3E4E-BC2A-21BFC003B3FC}"/>
              </a:ext>
            </a:extLst>
          </p:cNvPr>
          <p:cNvSpPr/>
          <p:nvPr/>
        </p:nvSpPr>
        <p:spPr>
          <a:xfrm>
            <a:off x="5250387" y="27399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2DCD0-B0EC-6541-8A19-FF222204D83C}"/>
              </a:ext>
            </a:extLst>
          </p:cNvPr>
          <p:cNvSpPr/>
          <p:nvPr/>
        </p:nvSpPr>
        <p:spPr>
          <a:xfrm>
            <a:off x="8672218" y="270270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98AD1-BB33-DA43-A434-50B4DEE08B8C}"/>
              </a:ext>
            </a:extLst>
          </p:cNvPr>
          <p:cNvSpPr/>
          <p:nvPr/>
        </p:nvSpPr>
        <p:spPr>
          <a:xfrm>
            <a:off x="1828556" y="27399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846E45-091A-E94A-A5D8-991C7DF1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2756876"/>
            <a:ext cx="451053" cy="463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758D5-5FE5-8D44-A397-E5A2270269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2718598"/>
            <a:ext cx="458365" cy="4583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15A896-8899-5E4D-B6DF-59DD5C558755}"/>
              </a:ext>
            </a:extLst>
          </p:cNvPr>
          <p:cNvCxnSpPr>
            <a:cxnSpLocks/>
          </p:cNvCxnSpPr>
          <p:nvPr/>
        </p:nvCxnSpPr>
        <p:spPr>
          <a:xfrm>
            <a:off x="1413163" y="2160764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F6EB6-E67A-0849-9161-7447CDF01CC7}"/>
              </a:ext>
            </a:extLst>
          </p:cNvPr>
          <p:cNvSpPr/>
          <p:nvPr/>
        </p:nvSpPr>
        <p:spPr>
          <a:xfrm>
            <a:off x="5250387" y="19102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644A1-9488-1140-A026-FD99AB563810}"/>
              </a:ext>
            </a:extLst>
          </p:cNvPr>
          <p:cNvSpPr/>
          <p:nvPr/>
        </p:nvSpPr>
        <p:spPr>
          <a:xfrm>
            <a:off x="8672218" y="187300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B922A-0D31-D646-99D7-9C60119AA640}"/>
              </a:ext>
            </a:extLst>
          </p:cNvPr>
          <p:cNvSpPr/>
          <p:nvPr/>
        </p:nvSpPr>
        <p:spPr>
          <a:xfrm>
            <a:off x="1828556" y="19102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E5CB31-25F6-B64C-8D5C-D2DF0A29CE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1927176"/>
            <a:ext cx="451053" cy="463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950CB-5B65-7146-8BEB-8E410D80326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1888898"/>
            <a:ext cx="458365" cy="458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99DEC1-0CAC-6A4D-B9C7-48BEBAC25B77}"/>
              </a:ext>
            </a:extLst>
          </p:cNvPr>
          <p:cNvCxnSpPr>
            <a:cxnSpLocks/>
          </p:cNvCxnSpPr>
          <p:nvPr/>
        </p:nvCxnSpPr>
        <p:spPr>
          <a:xfrm>
            <a:off x="1413163" y="4630050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FEA0DDA-0743-9646-9ED8-BF876273E991}"/>
              </a:ext>
            </a:extLst>
          </p:cNvPr>
          <p:cNvSpPr/>
          <p:nvPr/>
        </p:nvSpPr>
        <p:spPr>
          <a:xfrm>
            <a:off x="5250387" y="437952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F6C029-3F60-D84A-80ED-8277C0067F45}"/>
              </a:ext>
            </a:extLst>
          </p:cNvPr>
          <p:cNvSpPr/>
          <p:nvPr/>
        </p:nvSpPr>
        <p:spPr>
          <a:xfrm>
            <a:off x="8672218" y="4342295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AC6A7B-B2B7-5A4B-8D70-A9C909C767CD}"/>
              </a:ext>
            </a:extLst>
          </p:cNvPr>
          <p:cNvSpPr/>
          <p:nvPr/>
        </p:nvSpPr>
        <p:spPr>
          <a:xfrm>
            <a:off x="1828556" y="437952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96023C-9E40-0540-AF7B-76F9F954B9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4396462"/>
            <a:ext cx="451053" cy="4638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22286-26A7-5143-A76D-3ED2FE49F2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4358184"/>
            <a:ext cx="458365" cy="45836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15785A-D6CC-5D48-8A7B-CA9BA1565E06}"/>
              </a:ext>
            </a:extLst>
          </p:cNvPr>
          <p:cNvCxnSpPr>
            <a:cxnSpLocks/>
          </p:cNvCxnSpPr>
          <p:nvPr/>
        </p:nvCxnSpPr>
        <p:spPr>
          <a:xfrm>
            <a:off x="1413163" y="5408545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F598-F229-6446-8076-D3C1FE1914EF}"/>
              </a:ext>
            </a:extLst>
          </p:cNvPr>
          <p:cNvSpPr/>
          <p:nvPr/>
        </p:nvSpPr>
        <p:spPr>
          <a:xfrm>
            <a:off x="5250387" y="5158024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885396-1840-6748-BFD6-2AA86560D3D0}"/>
              </a:ext>
            </a:extLst>
          </p:cNvPr>
          <p:cNvSpPr/>
          <p:nvPr/>
        </p:nvSpPr>
        <p:spPr>
          <a:xfrm>
            <a:off x="8672218" y="5120790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728EC4-543E-9248-B1D0-D46BEDCCF96A}"/>
              </a:ext>
            </a:extLst>
          </p:cNvPr>
          <p:cNvSpPr/>
          <p:nvPr/>
        </p:nvSpPr>
        <p:spPr>
          <a:xfrm>
            <a:off x="1828556" y="5158024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FD76F6A-A399-AB44-8996-E8442C23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5174957"/>
            <a:ext cx="451053" cy="4638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35B452-4653-F349-9B62-0C33750F8B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5136679"/>
            <a:ext cx="458365" cy="45836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0F7D80-6FC8-E14A-B4AF-326F971B9F3C}"/>
              </a:ext>
            </a:extLst>
          </p:cNvPr>
          <p:cNvCxnSpPr>
            <a:cxnSpLocks/>
          </p:cNvCxnSpPr>
          <p:nvPr/>
        </p:nvCxnSpPr>
        <p:spPr>
          <a:xfrm>
            <a:off x="1413163" y="6189260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E5C36-3A27-9749-8289-18D20E429363}"/>
              </a:ext>
            </a:extLst>
          </p:cNvPr>
          <p:cNvSpPr/>
          <p:nvPr/>
        </p:nvSpPr>
        <p:spPr>
          <a:xfrm>
            <a:off x="5250387" y="593873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5FC2D7-68DD-F54C-AB1F-3E491162E72C}"/>
              </a:ext>
            </a:extLst>
          </p:cNvPr>
          <p:cNvSpPr/>
          <p:nvPr/>
        </p:nvSpPr>
        <p:spPr>
          <a:xfrm>
            <a:off x="8672218" y="5901505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791C01-BD22-8846-80C2-E016A34572F2}"/>
              </a:ext>
            </a:extLst>
          </p:cNvPr>
          <p:cNvSpPr/>
          <p:nvPr/>
        </p:nvSpPr>
        <p:spPr>
          <a:xfrm>
            <a:off x="1828556" y="593873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2415A-48DA-424B-A4C1-3B9E677E43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5955672"/>
            <a:ext cx="451053" cy="4638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7A8155-F81D-EC45-96BF-75FABCCF1B0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5917394"/>
            <a:ext cx="458365" cy="45836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2499CC7-ABA1-8342-B78B-2D41099128F3}"/>
              </a:ext>
            </a:extLst>
          </p:cNvPr>
          <p:cNvSpPr/>
          <p:nvPr/>
        </p:nvSpPr>
        <p:spPr>
          <a:xfrm>
            <a:off x="1074632" y="1597790"/>
            <a:ext cx="3822137" cy="526021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AAA642-64E5-5B45-BF55-A126ED634B7E}"/>
              </a:ext>
            </a:extLst>
          </p:cNvPr>
          <p:cNvSpPr/>
          <p:nvPr/>
        </p:nvSpPr>
        <p:spPr>
          <a:xfrm>
            <a:off x="3894268" y="172116"/>
            <a:ext cx="4260028" cy="11080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9067DF-58D6-474A-A327-23179623B643}"/>
              </a:ext>
            </a:extLst>
          </p:cNvPr>
          <p:cNvSpPr/>
          <p:nvPr/>
        </p:nvSpPr>
        <p:spPr>
          <a:xfrm>
            <a:off x="1786532" y="1699065"/>
            <a:ext cx="1598221" cy="641267"/>
          </a:xfrm>
          <a:prstGeom prst="rect">
            <a:avLst/>
          </a:prstGeom>
          <a:solidFill>
            <a:srgbClr val="302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Extraversion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5AD6F-D11B-2141-93F0-C78C7015A671}"/>
              </a:ext>
            </a:extLst>
          </p:cNvPr>
          <p:cNvSpPr/>
          <p:nvPr/>
        </p:nvSpPr>
        <p:spPr>
          <a:xfrm>
            <a:off x="3535486" y="1699066"/>
            <a:ext cx="1598221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49CF1-D348-FC4C-83AE-F4A5BE90251F}"/>
              </a:ext>
            </a:extLst>
          </p:cNvPr>
          <p:cNvSpPr/>
          <p:nvPr/>
        </p:nvSpPr>
        <p:spPr>
          <a:xfrm>
            <a:off x="5284440" y="1699065"/>
            <a:ext cx="1598221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C7DCB-5065-4041-A618-642992A96154}"/>
              </a:ext>
            </a:extLst>
          </p:cNvPr>
          <p:cNvSpPr/>
          <p:nvPr/>
        </p:nvSpPr>
        <p:spPr>
          <a:xfrm>
            <a:off x="7033394" y="1699066"/>
            <a:ext cx="159822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8A521-D727-9C49-93BD-75CEB451A855}"/>
              </a:ext>
            </a:extLst>
          </p:cNvPr>
          <p:cNvSpPr/>
          <p:nvPr/>
        </p:nvSpPr>
        <p:spPr>
          <a:xfrm>
            <a:off x="8782348" y="1699067"/>
            <a:ext cx="1598221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25158-E4B1-E442-BFFB-C3310EF69D89}"/>
              </a:ext>
            </a:extLst>
          </p:cNvPr>
          <p:cNvSpPr/>
          <p:nvPr/>
        </p:nvSpPr>
        <p:spPr>
          <a:xfrm>
            <a:off x="1800214" y="2957641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Move in with Partner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61EBD-DBC2-C842-BA12-D932179717D7}"/>
              </a:ext>
            </a:extLst>
          </p:cNvPr>
          <p:cNvSpPr/>
          <p:nvPr/>
        </p:nvSpPr>
        <p:spPr>
          <a:xfrm>
            <a:off x="1786532" y="5417135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Romantic Relationships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(Wagner et al., 2015)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36786-E8A5-6646-BE8F-E6D14575C11D}"/>
              </a:ext>
            </a:extLst>
          </p:cNvPr>
          <p:cNvSpPr/>
          <p:nvPr/>
        </p:nvSpPr>
        <p:spPr>
          <a:xfrm>
            <a:off x="1786532" y="4187388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Have Children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(van </a:t>
            </a:r>
            <a:r>
              <a:rPr lang="en-US" sz="1000" b="1" dirty="0" err="1">
                <a:solidFill>
                  <a:schemeClr val="tx1"/>
                </a:solidFill>
              </a:rPr>
              <a:t>Scheppingen</a:t>
            </a:r>
            <a:r>
              <a:rPr lang="en-US" sz="10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6C01B-424B-1944-8999-981FE196AF4B}"/>
              </a:ext>
            </a:extLst>
          </p:cNvPr>
          <p:cNvSpPr/>
          <p:nvPr/>
        </p:nvSpPr>
        <p:spPr>
          <a:xfrm>
            <a:off x="3549168" y="2957641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Become Unemployed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69032-8280-A547-9E64-42DB5BB7EC62}"/>
              </a:ext>
            </a:extLst>
          </p:cNvPr>
          <p:cNvSpPr/>
          <p:nvPr/>
        </p:nvSpPr>
        <p:spPr>
          <a:xfrm>
            <a:off x="3535486" y="5417135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Do Military Service (-)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Jackson et al., 2012)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2738C-68BF-6249-95AF-D2016B5F82CA}"/>
              </a:ext>
            </a:extLst>
          </p:cNvPr>
          <p:cNvSpPr/>
          <p:nvPr/>
        </p:nvSpPr>
        <p:spPr>
          <a:xfrm>
            <a:off x="3535486" y="4187388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Separate from Partner (-)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(van </a:t>
            </a:r>
            <a:r>
              <a:rPr lang="en-US" sz="1000" b="1" dirty="0" err="1">
                <a:solidFill>
                  <a:schemeClr val="tx1"/>
                </a:solidFill>
              </a:rPr>
              <a:t>Scheppingen</a:t>
            </a:r>
            <a:r>
              <a:rPr lang="en-US" sz="10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56F174-FCF1-4340-B66B-CC37F7CAD1AE}"/>
              </a:ext>
            </a:extLst>
          </p:cNvPr>
          <p:cNvSpPr/>
          <p:nvPr/>
        </p:nvSpPr>
        <p:spPr>
          <a:xfrm>
            <a:off x="5298122" y="2957641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Mortality (-)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A5D8A-3F26-2B4F-AEE1-2C72E7942F46}"/>
              </a:ext>
            </a:extLst>
          </p:cNvPr>
          <p:cNvSpPr/>
          <p:nvPr/>
        </p:nvSpPr>
        <p:spPr>
          <a:xfrm>
            <a:off x="5284440" y="5417135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Work Experiences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</a:t>
            </a:r>
            <a:r>
              <a:rPr lang="en-US" sz="1000" b="1" dirty="0" err="1">
                <a:solidFill>
                  <a:schemeClr val="tx1"/>
                </a:solidFill>
              </a:rPr>
              <a:t>Lüdtke</a:t>
            </a:r>
            <a:r>
              <a:rPr lang="en-US" sz="10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84439-5EC5-D344-9D60-DB96944D40C7}"/>
              </a:ext>
            </a:extLst>
          </p:cNvPr>
          <p:cNvSpPr/>
          <p:nvPr/>
        </p:nvSpPr>
        <p:spPr>
          <a:xfrm>
            <a:off x="5284440" y="4187388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Health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(van </a:t>
            </a:r>
            <a:r>
              <a:rPr lang="en-US" sz="1000" b="1" dirty="0" err="1">
                <a:solidFill>
                  <a:schemeClr val="tx1"/>
                </a:solidFill>
              </a:rPr>
              <a:t>Scheppingen</a:t>
            </a:r>
            <a:r>
              <a:rPr lang="en-US" sz="10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B75F06-1C1F-1748-A1C5-A28B6F1719BF}"/>
              </a:ext>
            </a:extLst>
          </p:cNvPr>
          <p:cNvSpPr/>
          <p:nvPr/>
        </p:nvSpPr>
        <p:spPr>
          <a:xfrm>
            <a:off x="7047076" y="2957641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Mortality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7E3DD5-CF2A-8344-8F60-9258AC7A518F}"/>
              </a:ext>
            </a:extLst>
          </p:cNvPr>
          <p:cNvSpPr/>
          <p:nvPr/>
        </p:nvSpPr>
        <p:spPr>
          <a:xfrm>
            <a:off x="7033394" y="5417135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Leave Parents’ Home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</a:t>
            </a:r>
            <a:r>
              <a:rPr lang="en-US" sz="1000" b="1" dirty="0" err="1">
                <a:solidFill>
                  <a:schemeClr val="tx1"/>
                </a:solidFill>
              </a:rPr>
              <a:t>Lüdtke</a:t>
            </a:r>
            <a:r>
              <a:rPr lang="en-US" sz="10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26F4D-FA71-9445-B2DB-882DB7BDE8C6}"/>
              </a:ext>
            </a:extLst>
          </p:cNvPr>
          <p:cNvSpPr/>
          <p:nvPr/>
        </p:nvSpPr>
        <p:spPr>
          <a:xfrm>
            <a:off x="7033394" y="4187388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Health (-)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(van </a:t>
            </a:r>
            <a:r>
              <a:rPr lang="en-US" sz="1000" b="1" dirty="0" err="1">
                <a:solidFill>
                  <a:schemeClr val="tx1"/>
                </a:solidFill>
              </a:rPr>
              <a:t>Scheppingen</a:t>
            </a:r>
            <a:r>
              <a:rPr lang="en-US" sz="10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0247F9-8989-E842-A11B-14EA7245D0CA}"/>
              </a:ext>
            </a:extLst>
          </p:cNvPr>
          <p:cNvSpPr/>
          <p:nvPr/>
        </p:nvSpPr>
        <p:spPr>
          <a:xfrm>
            <a:off x="8796030" y="2957641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Job (-)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</a:t>
            </a:r>
            <a:r>
              <a:rPr lang="en-US" sz="1000" b="1" dirty="0" err="1">
                <a:solidFill>
                  <a:schemeClr val="tx1"/>
                </a:solidFill>
              </a:rPr>
              <a:t>Lüdtke</a:t>
            </a:r>
            <a:r>
              <a:rPr lang="en-US" sz="10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A4AD7E-9E53-D748-9EEE-02BF6A3CB7C6}"/>
              </a:ext>
            </a:extLst>
          </p:cNvPr>
          <p:cNvSpPr/>
          <p:nvPr/>
        </p:nvSpPr>
        <p:spPr>
          <a:xfrm>
            <a:off x="8782348" y="5417135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Retirement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1D100-BA86-B04F-9E8B-D90768A2A0B8}"/>
              </a:ext>
            </a:extLst>
          </p:cNvPr>
          <p:cNvSpPr/>
          <p:nvPr/>
        </p:nvSpPr>
        <p:spPr>
          <a:xfrm>
            <a:off x="8782348" y="4187388"/>
            <a:ext cx="1571006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End Relationship (+)</a:t>
            </a: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(</a:t>
            </a:r>
            <a:r>
              <a:rPr lang="en-US" sz="1000" b="1" dirty="0" err="1">
                <a:solidFill>
                  <a:schemeClr val="tx1"/>
                </a:solidFill>
              </a:rPr>
              <a:t>Lüdtke</a:t>
            </a:r>
            <a:r>
              <a:rPr lang="en-US" sz="10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1A3BFEE-C3F6-D541-AF38-51D1CC97C3C1}"/>
              </a:ext>
            </a:extLst>
          </p:cNvPr>
          <p:cNvSpPr/>
          <p:nvPr/>
        </p:nvSpPr>
        <p:spPr>
          <a:xfrm>
            <a:off x="2359731" y="2401916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1CBAC98-C077-2B48-8287-1C2DCC892743}"/>
              </a:ext>
            </a:extLst>
          </p:cNvPr>
          <p:cNvSpPr/>
          <p:nvPr/>
        </p:nvSpPr>
        <p:spPr>
          <a:xfrm>
            <a:off x="4108685" y="2401916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C8B3DCAE-14F6-B246-AE9F-2B181E5FD73D}"/>
              </a:ext>
            </a:extLst>
          </p:cNvPr>
          <p:cNvSpPr/>
          <p:nvPr/>
        </p:nvSpPr>
        <p:spPr>
          <a:xfrm>
            <a:off x="5857639" y="2401916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D871F5B-54B8-364D-AEEC-F3C543BFAD44}"/>
              </a:ext>
            </a:extLst>
          </p:cNvPr>
          <p:cNvSpPr/>
          <p:nvPr/>
        </p:nvSpPr>
        <p:spPr>
          <a:xfrm>
            <a:off x="7606593" y="2401916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8126F10-DD2F-EE40-A237-D38B252482C5}"/>
              </a:ext>
            </a:extLst>
          </p:cNvPr>
          <p:cNvSpPr/>
          <p:nvPr/>
        </p:nvSpPr>
        <p:spPr>
          <a:xfrm>
            <a:off x="9355547" y="239582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2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65DF3A-B345-AA4F-B33E-6C47A14CD341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6C66BF-4335-7A42-93E0-0C0B3EB26DCD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EC3181-D1F3-4646-ABF5-2000ACBA2739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BBB6AF-618C-B44D-AA47-399832C6603E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E7B62-672E-1040-BED5-D6A3084CD865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9E96A2-0120-EB4C-BB3C-1BC8FAED1959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8ED8DF1-1509-2045-82D7-8795D0EE44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3584790"/>
            <a:ext cx="451053" cy="4638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21459A4-F195-DD4C-A95B-AE151374A6F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3546512"/>
            <a:ext cx="458365" cy="45836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9951AB-16A3-0041-84D9-E4CE60CEE10F}"/>
              </a:ext>
            </a:extLst>
          </p:cNvPr>
          <p:cNvCxnSpPr>
            <a:cxnSpLocks/>
          </p:cNvCxnSpPr>
          <p:nvPr/>
        </p:nvCxnSpPr>
        <p:spPr>
          <a:xfrm>
            <a:off x="1413163" y="2990464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BA0EF4-C8B4-3E4E-BC2A-21BFC003B3FC}"/>
              </a:ext>
            </a:extLst>
          </p:cNvPr>
          <p:cNvSpPr/>
          <p:nvPr/>
        </p:nvSpPr>
        <p:spPr>
          <a:xfrm>
            <a:off x="5250387" y="27399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2DCD0-B0EC-6541-8A19-FF222204D83C}"/>
              </a:ext>
            </a:extLst>
          </p:cNvPr>
          <p:cNvSpPr/>
          <p:nvPr/>
        </p:nvSpPr>
        <p:spPr>
          <a:xfrm>
            <a:off x="8672218" y="270270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98AD1-BB33-DA43-A434-50B4DEE08B8C}"/>
              </a:ext>
            </a:extLst>
          </p:cNvPr>
          <p:cNvSpPr/>
          <p:nvPr/>
        </p:nvSpPr>
        <p:spPr>
          <a:xfrm>
            <a:off x="1828556" y="27399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846E45-091A-E94A-A5D8-991C7DF1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2756876"/>
            <a:ext cx="451053" cy="463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0758D5-5FE5-8D44-A397-E5A2270269B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2718598"/>
            <a:ext cx="458365" cy="4583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15A896-8899-5E4D-B6DF-59DD5C558755}"/>
              </a:ext>
            </a:extLst>
          </p:cNvPr>
          <p:cNvCxnSpPr>
            <a:cxnSpLocks/>
          </p:cNvCxnSpPr>
          <p:nvPr/>
        </p:nvCxnSpPr>
        <p:spPr>
          <a:xfrm>
            <a:off x="1413163" y="2160764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F6EB6-E67A-0849-9161-7447CDF01CC7}"/>
              </a:ext>
            </a:extLst>
          </p:cNvPr>
          <p:cNvSpPr/>
          <p:nvPr/>
        </p:nvSpPr>
        <p:spPr>
          <a:xfrm>
            <a:off x="5250387" y="19102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644A1-9488-1140-A026-FD99AB563810}"/>
              </a:ext>
            </a:extLst>
          </p:cNvPr>
          <p:cNvSpPr/>
          <p:nvPr/>
        </p:nvSpPr>
        <p:spPr>
          <a:xfrm>
            <a:off x="8672218" y="187300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B922A-0D31-D646-99D7-9C60119AA640}"/>
              </a:ext>
            </a:extLst>
          </p:cNvPr>
          <p:cNvSpPr/>
          <p:nvPr/>
        </p:nvSpPr>
        <p:spPr>
          <a:xfrm>
            <a:off x="1828556" y="191024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E5CB31-25F6-B64C-8D5C-D2DF0A29CE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1927176"/>
            <a:ext cx="451053" cy="463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950CB-5B65-7146-8BEB-8E410D80326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1888898"/>
            <a:ext cx="458365" cy="45836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99DEC1-0CAC-6A4D-B9C7-48BEBAC25B77}"/>
              </a:ext>
            </a:extLst>
          </p:cNvPr>
          <p:cNvCxnSpPr>
            <a:cxnSpLocks/>
          </p:cNvCxnSpPr>
          <p:nvPr/>
        </p:nvCxnSpPr>
        <p:spPr>
          <a:xfrm>
            <a:off x="1413163" y="4630050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FEA0DDA-0743-9646-9ED8-BF876273E991}"/>
              </a:ext>
            </a:extLst>
          </p:cNvPr>
          <p:cNvSpPr/>
          <p:nvPr/>
        </p:nvSpPr>
        <p:spPr>
          <a:xfrm>
            <a:off x="5250387" y="437952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F6C029-3F60-D84A-80ED-8277C0067F45}"/>
              </a:ext>
            </a:extLst>
          </p:cNvPr>
          <p:cNvSpPr/>
          <p:nvPr/>
        </p:nvSpPr>
        <p:spPr>
          <a:xfrm>
            <a:off x="8672218" y="4342295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AC6A7B-B2B7-5A4B-8D70-A9C909C767CD}"/>
              </a:ext>
            </a:extLst>
          </p:cNvPr>
          <p:cNvSpPr/>
          <p:nvPr/>
        </p:nvSpPr>
        <p:spPr>
          <a:xfrm>
            <a:off x="1828556" y="437952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96023C-9E40-0540-AF7B-76F9F954B9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4396462"/>
            <a:ext cx="451053" cy="4638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22286-26A7-5143-A76D-3ED2FE49F2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4358184"/>
            <a:ext cx="458365" cy="45836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15785A-D6CC-5D48-8A7B-CA9BA1565E06}"/>
              </a:ext>
            </a:extLst>
          </p:cNvPr>
          <p:cNvCxnSpPr>
            <a:cxnSpLocks/>
          </p:cNvCxnSpPr>
          <p:nvPr/>
        </p:nvCxnSpPr>
        <p:spPr>
          <a:xfrm>
            <a:off x="1413163" y="5408545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F598-F229-6446-8076-D3C1FE1914EF}"/>
              </a:ext>
            </a:extLst>
          </p:cNvPr>
          <p:cNvSpPr/>
          <p:nvPr/>
        </p:nvSpPr>
        <p:spPr>
          <a:xfrm>
            <a:off x="5250387" y="5158024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885396-1840-6748-BFD6-2AA86560D3D0}"/>
              </a:ext>
            </a:extLst>
          </p:cNvPr>
          <p:cNvSpPr/>
          <p:nvPr/>
        </p:nvSpPr>
        <p:spPr>
          <a:xfrm>
            <a:off x="8672218" y="5120790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728EC4-543E-9248-B1D0-D46BEDCCF96A}"/>
              </a:ext>
            </a:extLst>
          </p:cNvPr>
          <p:cNvSpPr/>
          <p:nvPr/>
        </p:nvSpPr>
        <p:spPr>
          <a:xfrm>
            <a:off x="1828556" y="5158024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FD76F6A-A399-AB44-8996-E8442C23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5174957"/>
            <a:ext cx="451053" cy="4638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35B452-4653-F349-9B62-0C33750F8B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5136679"/>
            <a:ext cx="458365" cy="45836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0F7D80-6FC8-E14A-B4AF-326F971B9F3C}"/>
              </a:ext>
            </a:extLst>
          </p:cNvPr>
          <p:cNvCxnSpPr>
            <a:cxnSpLocks/>
          </p:cNvCxnSpPr>
          <p:nvPr/>
        </p:nvCxnSpPr>
        <p:spPr>
          <a:xfrm>
            <a:off x="1413163" y="6189260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E5C36-3A27-9749-8289-18D20E429363}"/>
              </a:ext>
            </a:extLst>
          </p:cNvPr>
          <p:cNvSpPr/>
          <p:nvPr/>
        </p:nvSpPr>
        <p:spPr>
          <a:xfrm>
            <a:off x="5250387" y="593873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5FC2D7-68DD-F54C-AB1F-3E491162E72C}"/>
              </a:ext>
            </a:extLst>
          </p:cNvPr>
          <p:cNvSpPr/>
          <p:nvPr/>
        </p:nvSpPr>
        <p:spPr>
          <a:xfrm>
            <a:off x="8672218" y="5901505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T2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791C01-BD22-8846-80C2-E016A34572F2}"/>
              </a:ext>
            </a:extLst>
          </p:cNvPr>
          <p:cNvSpPr/>
          <p:nvPr/>
        </p:nvSpPr>
        <p:spPr>
          <a:xfrm>
            <a:off x="1828556" y="5938739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272415A-48DA-424B-A4C1-3B9E677E43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051" y="5955672"/>
            <a:ext cx="451053" cy="4638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7A8155-F81D-EC45-96BF-75FABCCF1B0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5368" y="5917394"/>
            <a:ext cx="458365" cy="45836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2499CC7-ABA1-8342-B78B-2D41099128F3}"/>
              </a:ext>
            </a:extLst>
          </p:cNvPr>
          <p:cNvSpPr/>
          <p:nvPr/>
        </p:nvSpPr>
        <p:spPr>
          <a:xfrm>
            <a:off x="1074632" y="1597790"/>
            <a:ext cx="3822137" cy="526021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D77B60-F8B7-1C48-8071-160C5F02D232}"/>
              </a:ext>
            </a:extLst>
          </p:cNvPr>
          <p:cNvSpPr/>
          <p:nvPr/>
        </p:nvSpPr>
        <p:spPr>
          <a:xfrm>
            <a:off x="7359168" y="1530058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×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B8FDA4-C186-D147-9BC0-3D7F477631B0}"/>
              </a:ext>
            </a:extLst>
          </p:cNvPr>
          <p:cNvSpPr/>
          <p:nvPr/>
        </p:nvSpPr>
        <p:spPr>
          <a:xfrm>
            <a:off x="7359168" y="5560858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×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7378C4-ED41-8342-AF6F-B28E4D61F6B0}"/>
              </a:ext>
            </a:extLst>
          </p:cNvPr>
          <p:cNvSpPr/>
          <p:nvPr/>
        </p:nvSpPr>
        <p:spPr>
          <a:xfrm>
            <a:off x="7359168" y="2360485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n w="28575"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×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EA4ACD-1C4F-824D-9C94-E315E0EFD7D0}"/>
              </a:ext>
            </a:extLst>
          </p:cNvPr>
          <p:cNvSpPr/>
          <p:nvPr/>
        </p:nvSpPr>
        <p:spPr>
          <a:xfrm>
            <a:off x="7355361" y="3206520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 w="28575">
                  <a:solidFill>
                    <a:srgbClr val="1C9845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E261C4-A447-7D46-AD7A-B267C7D89A69}"/>
              </a:ext>
            </a:extLst>
          </p:cNvPr>
          <p:cNvSpPr/>
          <p:nvPr/>
        </p:nvSpPr>
        <p:spPr>
          <a:xfrm>
            <a:off x="7355361" y="4018110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 w="28575">
                  <a:solidFill>
                    <a:srgbClr val="1C9845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D0FFEF-2F45-5F47-920F-556C98AB1A8F}"/>
              </a:ext>
            </a:extLst>
          </p:cNvPr>
          <p:cNvSpPr/>
          <p:nvPr/>
        </p:nvSpPr>
        <p:spPr>
          <a:xfrm>
            <a:off x="7355361" y="4800319"/>
            <a:ext cx="711200" cy="1159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n w="28575">
                  <a:solidFill>
                    <a:srgbClr val="1C9845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2534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A69080-CC4D-FB42-84D0-31FC79586359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7AF7D4-BE96-1C4D-B996-F3AA09A8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63896"/>
              </p:ext>
            </p:extLst>
          </p:nvPr>
        </p:nvGraphicFramePr>
        <p:xfrm>
          <a:off x="953310" y="1077609"/>
          <a:ext cx="10285380" cy="5153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076">
                  <a:extLst>
                    <a:ext uri="{9D8B030D-6E8A-4147-A177-3AD203B41FA5}">
                      <a16:colId xmlns:a16="http://schemas.microsoft.com/office/drawing/2014/main" val="1839928452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4107351000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1207813708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2934080959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2223104335"/>
                    </a:ext>
                  </a:extLst>
                </a:gridCol>
              </a:tblGrid>
              <a:tr h="525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Longitudinal Design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Propensity Score Matching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Specification Curve Analysis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Mega-Analysis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909946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6600" b="1" i="0" u="none" strike="noStrike" kern="1200" cap="none" spc="0" normalizeH="0" baseline="0" noProof="0" dirty="0">
                        <a:ln w="28575">
                          <a:solidFill>
                            <a:prstClr val="white"/>
                          </a:solidFill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910511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Third Variables (Selection Bias)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5097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Arbitrary Covariate Inclusion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0271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Unclear Boundary Conditions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609515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Single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prstClr val="white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74641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0817181-BD1F-FB42-9278-1E49C9D79984}"/>
              </a:ext>
            </a:extLst>
          </p:cNvPr>
          <p:cNvSpPr/>
          <p:nvPr/>
        </p:nvSpPr>
        <p:spPr>
          <a:xfrm>
            <a:off x="3073940" y="1809345"/>
            <a:ext cx="8164750" cy="442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A69080-CC4D-FB42-84D0-31FC79586359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7AF7D4-BE96-1C4D-B996-F3AA09A80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276891"/>
              </p:ext>
            </p:extLst>
          </p:nvPr>
        </p:nvGraphicFramePr>
        <p:xfrm>
          <a:off x="953310" y="843149"/>
          <a:ext cx="10285380" cy="5153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076">
                  <a:extLst>
                    <a:ext uri="{9D8B030D-6E8A-4147-A177-3AD203B41FA5}">
                      <a16:colId xmlns:a16="http://schemas.microsoft.com/office/drawing/2014/main" val="1839928452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4107351000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1207813708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2934080959"/>
                    </a:ext>
                  </a:extLst>
                </a:gridCol>
                <a:gridCol w="2057076">
                  <a:extLst>
                    <a:ext uri="{9D8B030D-6E8A-4147-A177-3AD203B41FA5}">
                      <a16:colId xmlns:a16="http://schemas.microsoft.com/office/drawing/2014/main" val="2223104335"/>
                    </a:ext>
                  </a:extLst>
                </a:gridCol>
              </a:tblGrid>
              <a:tr h="5257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Problem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Longitudinal Design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Propensity Score Matching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Specification Curve Analysis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Mega-Analysis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909946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6600" b="1" i="0" u="none" strike="noStrike" kern="1200" cap="none" spc="0" normalizeH="0" baseline="0" noProof="0" dirty="0">
                        <a:ln w="28575">
                          <a:solidFill>
                            <a:srgbClr val="1C9845"/>
                          </a:solidFill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910511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Third Variables (Selection Bias)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5097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Arbitrary Covariate Inclusion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0271"/>
                  </a:ext>
                </a:extLst>
              </a:tr>
              <a:tr h="9074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Unclear Boundary Conditions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609515"/>
                  </a:ext>
                </a:extLst>
              </a:tr>
              <a:tr h="5257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Single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1C9845"/>
                          </a:solidFill>
                        </a:ln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800" b="1" i="0" u="none" strike="noStrike" kern="1200" cap="none" spc="0" normalizeH="0" baseline="0" noProof="0" dirty="0">
                          <a:ln w="28575">
                            <a:solidFill>
                              <a:srgbClr val="1C9845"/>
                            </a:solidFill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✓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solidFill>
                            <a:srgbClr val="1C9845"/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74641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1F800E8-2398-6149-89CD-1DE54A2BE663}"/>
              </a:ext>
            </a:extLst>
          </p:cNvPr>
          <p:cNvSpPr/>
          <p:nvPr/>
        </p:nvSpPr>
        <p:spPr>
          <a:xfrm>
            <a:off x="0" y="6201784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Full Results: https://</a:t>
            </a:r>
            <a:r>
              <a:rPr lang="en-US" sz="3600" b="1" dirty="0" err="1"/>
              <a:t>github.com</a:t>
            </a:r>
            <a:r>
              <a:rPr lang="en-US" sz="3600" b="1" dirty="0"/>
              <a:t>/</a:t>
            </a:r>
            <a:r>
              <a:rPr lang="en-US" sz="3600" b="1" dirty="0" err="1"/>
              <a:t>emoriebeck</a:t>
            </a:r>
            <a:r>
              <a:rPr lang="en-US" sz="3600" b="1" dirty="0"/>
              <a:t>/selection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66DC8-7044-1C4A-9908-72A1CC9D443E}"/>
              </a:ext>
            </a:extLst>
          </p:cNvPr>
          <p:cNvSpPr/>
          <p:nvPr/>
        </p:nvSpPr>
        <p:spPr>
          <a:xfrm>
            <a:off x="7104185" y="750277"/>
            <a:ext cx="2239107" cy="5334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4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BF5C52-AAFD-1040-BF2A-11A9EFABC801}"/>
              </a:ext>
            </a:extLst>
          </p:cNvPr>
          <p:cNvSpPr/>
          <p:nvPr/>
        </p:nvSpPr>
        <p:spPr>
          <a:xfrm>
            <a:off x="901700" y="1150144"/>
            <a:ext cx="10388600" cy="4557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How robust are personality-outcome associations…</a:t>
            </a:r>
          </a:p>
          <a:p>
            <a:pPr marL="1035050" indent="-5016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Longitudinally?</a:t>
            </a:r>
          </a:p>
          <a:p>
            <a:pPr marL="1035050" indent="-5016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Across studies?</a:t>
            </a:r>
          </a:p>
          <a:p>
            <a:pPr marL="1035050" indent="-5016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Controlling for selection bias?</a:t>
            </a:r>
          </a:p>
          <a:p>
            <a:pPr marL="1035050" indent="-5016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Across moderators?</a:t>
            </a:r>
          </a:p>
          <a:p>
            <a:pPr marL="1035050" indent="-5016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Across covariates?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D3456-6E6E-A847-841D-CC803EAB198C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The Current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3D118-EC84-024F-8E04-BB56B4193681}"/>
              </a:ext>
            </a:extLst>
          </p:cNvPr>
          <p:cNvSpPr/>
          <p:nvPr/>
        </p:nvSpPr>
        <p:spPr>
          <a:xfrm>
            <a:off x="0" y="6201784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Preregistration: https://</a:t>
            </a:r>
            <a:r>
              <a:rPr lang="en-US" sz="3600" b="1" dirty="0" err="1"/>
              <a:t>osf.io</a:t>
            </a:r>
            <a:r>
              <a:rPr lang="en-US" sz="3600" b="1" dirty="0"/>
              <a:t>/</a:t>
            </a:r>
            <a:r>
              <a:rPr lang="en-US" sz="3600" b="1" dirty="0" err="1"/>
              <a:t>tcysh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02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528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2 Methods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Propensity Score Matching</a:t>
                      </a:r>
                      <a:endParaRPr lang="en-US" sz="2000" b="1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2D420-C9F0-614B-A806-71570701B412}"/>
              </a:ext>
            </a:extLst>
          </p:cNvPr>
          <p:cNvSpPr/>
          <p:nvPr/>
        </p:nvSpPr>
        <p:spPr>
          <a:xfrm>
            <a:off x="-190501" y="585263"/>
            <a:ext cx="2959101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AB3B8-7915-7F47-AFFB-AF35B3B9A3AB}"/>
              </a:ext>
            </a:extLst>
          </p:cNvPr>
          <p:cNvSpPr/>
          <p:nvPr/>
        </p:nvSpPr>
        <p:spPr>
          <a:xfrm>
            <a:off x="2846914" y="559709"/>
            <a:ext cx="3249086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9B750-B028-AB4E-ACCC-4A6786042F7C}"/>
              </a:ext>
            </a:extLst>
          </p:cNvPr>
          <p:cNvSpPr/>
          <p:nvPr/>
        </p:nvSpPr>
        <p:spPr>
          <a:xfrm>
            <a:off x="6096000" y="683747"/>
            <a:ext cx="2959101" cy="347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36F07-B448-334D-A2FA-1631D76687D8}"/>
              </a:ext>
            </a:extLst>
          </p:cNvPr>
          <p:cNvSpPr/>
          <p:nvPr/>
        </p:nvSpPr>
        <p:spPr>
          <a:xfrm>
            <a:off x="9222314" y="551519"/>
            <a:ext cx="2959101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799F8-0A36-8841-9D04-DFD2FF07A345}"/>
              </a:ext>
            </a:extLst>
          </p:cNvPr>
          <p:cNvSpPr/>
          <p:nvPr/>
        </p:nvSpPr>
        <p:spPr>
          <a:xfrm>
            <a:off x="6096000" y="5091887"/>
            <a:ext cx="3115729" cy="169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2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966774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 Methods</a:t>
                      </a: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Propensity Score Matching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 / Cognitive Ability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AB3B8-7915-7F47-AFFB-AF35B3B9A3AB}"/>
              </a:ext>
            </a:extLst>
          </p:cNvPr>
          <p:cNvSpPr/>
          <p:nvPr/>
        </p:nvSpPr>
        <p:spPr>
          <a:xfrm>
            <a:off x="2846914" y="559709"/>
            <a:ext cx="3249086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9B750-B028-AB4E-ACCC-4A6786042F7C}"/>
              </a:ext>
            </a:extLst>
          </p:cNvPr>
          <p:cNvSpPr/>
          <p:nvPr/>
        </p:nvSpPr>
        <p:spPr>
          <a:xfrm>
            <a:off x="6096000" y="683747"/>
            <a:ext cx="2959101" cy="347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36F07-B448-334D-A2FA-1631D76687D8}"/>
              </a:ext>
            </a:extLst>
          </p:cNvPr>
          <p:cNvSpPr/>
          <p:nvPr/>
        </p:nvSpPr>
        <p:spPr>
          <a:xfrm>
            <a:off x="9222314" y="551519"/>
            <a:ext cx="2959101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799F8-0A36-8841-9D04-DFD2FF07A345}"/>
              </a:ext>
            </a:extLst>
          </p:cNvPr>
          <p:cNvSpPr/>
          <p:nvPr/>
        </p:nvSpPr>
        <p:spPr>
          <a:xfrm>
            <a:off x="6096000" y="5091887"/>
            <a:ext cx="3115729" cy="169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23635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 Methods</a:t>
                      </a: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Propensity Score Matching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 / Cognitive Ability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9B750-B028-AB4E-ACCC-4A6786042F7C}"/>
              </a:ext>
            </a:extLst>
          </p:cNvPr>
          <p:cNvSpPr/>
          <p:nvPr/>
        </p:nvSpPr>
        <p:spPr>
          <a:xfrm>
            <a:off x="6096000" y="683747"/>
            <a:ext cx="2959101" cy="347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36F07-B448-334D-A2FA-1631D76687D8}"/>
              </a:ext>
            </a:extLst>
          </p:cNvPr>
          <p:cNvSpPr/>
          <p:nvPr/>
        </p:nvSpPr>
        <p:spPr>
          <a:xfrm>
            <a:off x="9222314" y="551519"/>
            <a:ext cx="2959101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799F8-0A36-8841-9D04-DFD2FF07A345}"/>
              </a:ext>
            </a:extLst>
          </p:cNvPr>
          <p:cNvSpPr/>
          <p:nvPr/>
        </p:nvSpPr>
        <p:spPr>
          <a:xfrm>
            <a:off x="6096000" y="5091887"/>
            <a:ext cx="3115729" cy="169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7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510767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 Methods</a:t>
                      </a: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Propensity Score Matching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 / Cognitive Ability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36F07-B448-334D-A2FA-1631D76687D8}"/>
              </a:ext>
            </a:extLst>
          </p:cNvPr>
          <p:cNvSpPr/>
          <p:nvPr/>
        </p:nvSpPr>
        <p:spPr>
          <a:xfrm>
            <a:off x="9222314" y="551519"/>
            <a:ext cx="2959101" cy="6454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799F8-0A36-8841-9D04-DFD2FF07A345}"/>
              </a:ext>
            </a:extLst>
          </p:cNvPr>
          <p:cNvSpPr/>
          <p:nvPr/>
        </p:nvSpPr>
        <p:spPr>
          <a:xfrm>
            <a:off x="6096000" y="5091887"/>
            <a:ext cx="3115729" cy="169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05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247334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 Methods</a:t>
                      </a: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Propensity Score Matching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 / Cognitive Ability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799F8-0A36-8841-9D04-DFD2FF07A345}"/>
              </a:ext>
            </a:extLst>
          </p:cNvPr>
          <p:cNvSpPr/>
          <p:nvPr/>
        </p:nvSpPr>
        <p:spPr>
          <a:xfrm>
            <a:off x="6096000" y="5091887"/>
            <a:ext cx="3115729" cy="1693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01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D7CFC-1145-1B41-9B2C-269DC620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86994"/>
              </p:ext>
            </p:extLst>
          </p:nvPr>
        </p:nvGraphicFramePr>
        <p:xfrm>
          <a:off x="0" y="-1"/>
          <a:ext cx="12192000" cy="676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85014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57804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indent="0" algn="l" fontAlgn="b">
                        <a:tabLst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Extraversion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Mortality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Add Health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228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Agreeableness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Major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BHPS (and US)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23739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Conscientiousness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Mental Health Event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GSOEP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86692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Childbirth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Parental Education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HILDA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02961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Openness to Experience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Move in with a Partner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Par. Occ. Prestige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85345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Self-Esteem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Marriage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Wages (SES)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LISS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2842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Optimism / Pessimism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Divorce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Reliability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MIDUS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13318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Life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Child Moves Out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Prediction Interval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NLSY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37394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Positive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Higher Education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SHP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9720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Negative Affect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First Job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 Methods</a:t>
                      </a:r>
                    </a:p>
                  </a:txBody>
                  <a:tcPr marL="0" marR="0" marT="0" marB="0" anchor="ctr">
                    <a:solidFill>
                      <a:srgbClr val="1C98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WLS (G&amp;S)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5177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Locus of Control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Propensity Score Matching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09480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Support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Retirement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B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Specification Curve Analysis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178946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IQ / Cognitive Ability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Volunteering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T w="12700" cap="flat" cmpd="sng" algn="ctr">
                      <a:solidFill>
                        <a:srgbClr val="2F2E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334015"/>
                  </a:ext>
                </a:extLst>
              </a:tr>
              <a:tr h="442037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Criminal Behavior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688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585185-C4DB-7445-9398-B059B6370AF8}"/>
              </a:ext>
            </a:extLst>
          </p:cNvPr>
          <p:cNvSpPr txBox="1"/>
          <p:nvPr/>
        </p:nvSpPr>
        <p:spPr>
          <a:xfrm>
            <a:off x="3759200" y="-416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F9A8D7-4404-F147-91A3-334CA64B7A2C}"/>
              </a:ext>
            </a:extLst>
          </p:cNvPr>
          <p:cNvSpPr/>
          <p:nvPr/>
        </p:nvSpPr>
        <p:spPr>
          <a:xfrm rot="16200000">
            <a:off x="2099734" y="13377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9B228-4FF1-B546-9F39-592512248A78}"/>
              </a:ext>
            </a:extLst>
          </p:cNvPr>
          <p:cNvSpPr/>
          <p:nvPr/>
        </p:nvSpPr>
        <p:spPr>
          <a:xfrm rot="16200000">
            <a:off x="2099734" y="302260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9521-A2A5-4B4F-BFF3-B260994B528F}"/>
              </a:ext>
            </a:extLst>
          </p:cNvPr>
          <p:cNvSpPr/>
          <p:nvPr/>
        </p:nvSpPr>
        <p:spPr>
          <a:xfrm rot="16200000">
            <a:off x="2116668" y="4809070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19B17-DE89-5848-B4F4-1EBC195C7834}"/>
              </a:ext>
            </a:extLst>
          </p:cNvPr>
          <p:cNvSpPr/>
          <p:nvPr/>
        </p:nvSpPr>
        <p:spPr>
          <a:xfrm rot="16200000">
            <a:off x="2099736" y="6221311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36841-15C7-9141-9182-FB83AC19BD39}"/>
              </a:ext>
            </a:extLst>
          </p:cNvPr>
          <p:cNvSpPr/>
          <p:nvPr/>
        </p:nvSpPr>
        <p:spPr>
          <a:xfrm>
            <a:off x="6096000" y="5380892"/>
            <a:ext cx="3118338" cy="46957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5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AAA642-64E5-5B45-BF55-A126ED634B7E}"/>
              </a:ext>
            </a:extLst>
          </p:cNvPr>
          <p:cNvSpPr/>
          <p:nvPr/>
        </p:nvSpPr>
        <p:spPr>
          <a:xfrm>
            <a:off x="3894268" y="172116"/>
            <a:ext cx="4260028" cy="11080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9067DF-58D6-474A-A327-23179623B643}"/>
              </a:ext>
            </a:extLst>
          </p:cNvPr>
          <p:cNvSpPr/>
          <p:nvPr/>
        </p:nvSpPr>
        <p:spPr>
          <a:xfrm>
            <a:off x="88361" y="1532811"/>
            <a:ext cx="822960" cy="641267"/>
          </a:xfrm>
          <a:prstGeom prst="rect">
            <a:avLst/>
          </a:prstGeom>
          <a:solidFill>
            <a:srgbClr val="302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Extra-version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95AD6F-D11B-2141-93F0-C78C7015A671}"/>
              </a:ext>
            </a:extLst>
          </p:cNvPr>
          <p:cNvSpPr/>
          <p:nvPr/>
        </p:nvSpPr>
        <p:spPr>
          <a:xfrm>
            <a:off x="951353" y="1529843"/>
            <a:ext cx="822960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Agreeab-leness</a:t>
            </a:r>
            <a:endParaRPr lang="en-US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49CF1-D348-FC4C-83AE-F4A5BE90251F}"/>
              </a:ext>
            </a:extLst>
          </p:cNvPr>
          <p:cNvSpPr/>
          <p:nvPr/>
        </p:nvSpPr>
        <p:spPr>
          <a:xfrm>
            <a:off x="1814345" y="1529843"/>
            <a:ext cx="822960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ysClr val="windowText" lastClr="000000"/>
                </a:solidFill>
              </a:rPr>
              <a:t>Consci</a:t>
            </a:r>
            <a:r>
              <a:rPr lang="en-US" sz="1400" b="1" dirty="0">
                <a:solidFill>
                  <a:sysClr val="windowText" lastClr="000000"/>
                </a:solidFill>
              </a:rPr>
              <a:t>-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entious</a:t>
            </a:r>
            <a:r>
              <a:rPr lang="en-US" sz="1400" b="1" dirty="0">
                <a:solidFill>
                  <a:sysClr val="windowText" lastClr="000000"/>
                </a:solidFill>
              </a:rPr>
              <a:t>-ness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C7DCB-5065-4041-A618-642992A96154}"/>
              </a:ext>
            </a:extLst>
          </p:cNvPr>
          <p:cNvSpPr/>
          <p:nvPr/>
        </p:nvSpPr>
        <p:spPr>
          <a:xfrm>
            <a:off x="2677337" y="1529843"/>
            <a:ext cx="822960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Neurot-icism</a:t>
            </a:r>
            <a:endParaRPr lang="en-US" sz="1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8A521-D727-9C49-93BD-75CEB451A855}"/>
              </a:ext>
            </a:extLst>
          </p:cNvPr>
          <p:cNvSpPr/>
          <p:nvPr/>
        </p:nvSpPr>
        <p:spPr>
          <a:xfrm>
            <a:off x="3540329" y="1529843"/>
            <a:ext cx="822960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Open-ness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25158-E4B1-E442-BFFB-C3310EF69D89}"/>
              </a:ext>
            </a:extLst>
          </p:cNvPr>
          <p:cNvSpPr/>
          <p:nvPr/>
        </p:nvSpPr>
        <p:spPr>
          <a:xfrm>
            <a:off x="102043" y="2791387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Move in with Partner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61EBD-DBC2-C842-BA12-D932179717D7}"/>
              </a:ext>
            </a:extLst>
          </p:cNvPr>
          <p:cNvSpPr/>
          <p:nvPr/>
        </p:nvSpPr>
        <p:spPr>
          <a:xfrm>
            <a:off x="88361" y="525088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Romantic Relation-ships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(Wagner et al., 2015)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36786-E8A5-6646-BE8F-E6D14575C11D}"/>
              </a:ext>
            </a:extLst>
          </p:cNvPr>
          <p:cNvSpPr/>
          <p:nvPr/>
        </p:nvSpPr>
        <p:spPr>
          <a:xfrm>
            <a:off x="88361" y="402113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Have Children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(van </a:t>
            </a:r>
            <a:r>
              <a:rPr lang="en-US" sz="700" b="1" dirty="0" err="1">
                <a:solidFill>
                  <a:schemeClr val="tx1"/>
                </a:solidFill>
              </a:rPr>
              <a:t>Scheppingen</a:t>
            </a:r>
            <a:r>
              <a:rPr lang="en-US" sz="7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6C01B-424B-1944-8999-981FE196AF4B}"/>
              </a:ext>
            </a:extLst>
          </p:cNvPr>
          <p:cNvSpPr/>
          <p:nvPr/>
        </p:nvSpPr>
        <p:spPr>
          <a:xfrm>
            <a:off x="963488" y="2788418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Become </a:t>
            </a:r>
            <a:r>
              <a:rPr lang="en-US" sz="1200" b="1" dirty="0" err="1">
                <a:solidFill>
                  <a:schemeClr val="tx1"/>
                </a:solidFill>
              </a:rPr>
              <a:t>Unemp-loyed</a:t>
            </a:r>
            <a:r>
              <a:rPr lang="en-US" sz="1200" b="1" dirty="0">
                <a:solidFill>
                  <a:schemeClr val="tx1"/>
                </a:solidFill>
              </a:rPr>
              <a:t>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69032-8280-A547-9E64-42DB5BB7EC62}"/>
              </a:ext>
            </a:extLst>
          </p:cNvPr>
          <p:cNvSpPr/>
          <p:nvPr/>
        </p:nvSpPr>
        <p:spPr>
          <a:xfrm>
            <a:off x="950859" y="5247912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Do Military Service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Jackson et al., 2012)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2738C-68BF-6249-95AF-D2016B5F82CA}"/>
              </a:ext>
            </a:extLst>
          </p:cNvPr>
          <p:cNvSpPr/>
          <p:nvPr/>
        </p:nvSpPr>
        <p:spPr>
          <a:xfrm>
            <a:off x="950859" y="4018165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Separate Partner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(van </a:t>
            </a:r>
            <a:r>
              <a:rPr lang="en-US" sz="700" b="1" dirty="0" err="1">
                <a:solidFill>
                  <a:schemeClr val="tx1"/>
                </a:solidFill>
              </a:rPr>
              <a:t>Scheppingen</a:t>
            </a:r>
            <a:r>
              <a:rPr lang="en-US" sz="7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56F174-FCF1-4340-B66B-CC37F7CAD1AE}"/>
              </a:ext>
            </a:extLst>
          </p:cNvPr>
          <p:cNvSpPr/>
          <p:nvPr/>
        </p:nvSpPr>
        <p:spPr>
          <a:xfrm>
            <a:off x="1824933" y="2788419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Mortality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A5D8A-3F26-2B4F-AEE1-2C72E7942F46}"/>
              </a:ext>
            </a:extLst>
          </p:cNvPr>
          <p:cNvSpPr/>
          <p:nvPr/>
        </p:nvSpPr>
        <p:spPr>
          <a:xfrm>
            <a:off x="1813357" y="5247913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</a:t>
            </a:r>
            <a:r>
              <a:rPr lang="en-US" sz="1200" b="1" dirty="0" err="1">
                <a:solidFill>
                  <a:schemeClr val="tx1"/>
                </a:solidFill>
              </a:rPr>
              <a:t>Exper-iences</a:t>
            </a:r>
            <a:r>
              <a:rPr lang="en-US" sz="1200" b="1" dirty="0">
                <a:solidFill>
                  <a:schemeClr val="tx1"/>
                </a:solidFill>
              </a:rPr>
              <a:t>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Lüdtke</a:t>
            </a:r>
            <a:r>
              <a:rPr lang="en-US" sz="7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84439-5EC5-D344-9D60-DB96944D40C7}"/>
              </a:ext>
            </a:extLst>
          </p:cNvPr>
          <p:cNvSpPr/>
          <p:nvPr/>
        </p:nvSpPr>
        <p:spPr>
          <a:xfrm>
            <a:off x="1813357" y="4018166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Health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(van </a:t>
            </a:r>
            <a:r>
              <a:rPr lang="en-US" sz="700" b="1" dirty="0" err="1">
                <a:solidFill>
                  <a:schemeClr val="tx1"/>
                </a:solidFill>
              </a:rPr>
              <a:t>Scheppingen</a:t>
            </a:r>
            <a:r>
              <a:rPr lang="en-US" sz="7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B75F06-1C1F-1748-A1C5-A28B6F1719BF}"/>
              </a:ext>
            </a:extLst>
          </p:cNvPr>
          <p:cNvSpPr/>
          <p:nvPr/>
        </p:nvSpPr>
        <p:spPr>
          <a:xfrm>
            <a:off x="2686378" y="2788418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Mortality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7E3DD5-CF2A-8344-8F60-9258AC7A518F}"/>
              </a:ext>
            </a:extLst>
          </p:cNvPr>
          <p:cNvSpPr/>
          <p:nvPr/>
        </p:nvSpPr>
        <p:spPr>
          <a:xfrm>
            <a:off x="2675855" y="5247912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Leave Parents’ Home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Lüdtke</a:t>
            </a:r>
            <a:r>
              <a:rPr lang="en-US" sz="7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26F4D-FA71-9445-B2DB-882DB7BDE8C6}"/>
              </a:ext>
            </a:extLst>
          </p:cNvPr>
          <p:cNvSpPr/>
          <p:nvPr/>
        </p:nvSpPr>
        <p:spPr>
          <a:xfrm>
            <a:off x="2675855" y="4018165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Health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(van </a:t>
            </a:r>
            <a:r>
              <a:rPr lang="en-US" sz="700" b="1" dirty="0" err="1">
                <a:solidFill>
                  <a:schemeClr val="tx1"/>
                </a:solidFill>
              </a:rPr>
              <a:t>Scheppingen</a:t>
            </a:r>
            <a:r>
              <a:rPr lang="en-US" sz="700" b="1" dirty="0">
                <a:solidFill>
                  <a:schemeClr val="tx1"/>
                </a:solidFill>
              </a:rPr>
              <a:t> et al, 2016)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0247F9-8989-E842-A11B-14EA7245D0CA}"/>
              </a:ext>
            </a:extLst>
          </p:cNvPr>
          <p:cNvSpPr/>
          <p:nvPr/>
        </p:nvSpPr>
        <p:spPr>
          <a:xfrm>
            <a:off x="3547823" y="2788417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First Job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Lüdtke</a:t>
            </a:r>
            <a:r>
              <a:rPr lang="en-US" sz="7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A4AD7E-9E53-D748-9EEE-02BF6A3CB7C6}"/>
              </a:ext>
            </a:extLst>
          </p:cNvPr>
          <p:cNvSpPr/>
          <p:nvPr/>
        </p:nvSpPr>
        <p:spPr>
          <a:xfrm>
            <a:off x="3538353" y="524791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Retire-</a:t>
            </a:r>
            <a:r>
              <a:rPr lang="en-US" sz="1200" b="1" dirty="0" err="1">
                <a:solidFill>
                  <a:schemeClr val="tx1"/>
                </a:solidFill>
              </a:rPr>
              <a:t>ment</a:t>
            </a:r>
            <a:r>
              <a:rPr lang="en-US" sz="1200" b="1" dirty="0">
                <a:solidFill>
                  <a:schemeClr val="tx1"/>
                </a:solidFill>
              </a:rPr>
              <a:t>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1D100-BA86-B04F-9E8B-D90768A2A0B8}"/>
              </a:ext>
            </a:extLst>
          </p:cNvPr>
          <p:cNvSpPr/>
          <p:nvPr/>
        </p:nvSpPr>
        <p:spPr>
          <a:xfrm>
            <a:off x="3538353" y="401816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End Relation-ship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Lüdtke</a:t>
            </a:r>
            <a:r>
              <a:rPr lang="en-US" sz="7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1A3BFEE-C3F6-D541-AF38-51D1CC97C3C1}"/>
              </a:ext>
            </a:extLst>
          </p:cNvPr>
          <p:cNvSpPr/>
          <p:nvPr/>
        </p:nvSpPr>
        <p:spPr>
          <a:xfrm>
            <a:off x="273930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1CBAC98-C077-2B48-8287-1C2DCC892743}"/>
              </a:ext>
            </a:extLst>
          </p:cNvPr>
          <p:cNvSpPr/>
          <p:nvPr/>
        </p:nvSpPr>
        <p:spPr>
          <a:xfrm>
            <a:off x="1136922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C8B3DCAE-14F6-B246-AE9F-2B181E5FD73D}"/>
              </a:ext>
            </a:extLst>
          </p:cNvPr>
          <p:cNvSpPr/>
          <p:nvPr/>
        </p:nvSpPr>
        <p:spPr>
          <a:xfrm>
            <a:off x="1999914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D871F5B-54B8-364D-AEEC-F3C543BFAD44}"/>
              </a:ext>
            </a:extLst>
          </p:cNvPr>
          <p:cNvSpPr/>
          <p:nvPr/>
        </p:nvSpPr>
        <p:spPr>
          <a:xfrm>
            <a:off x="2862906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8126F10-DD2F-EE40-A237-D38B252482C5}"/>
              </a:ext>
            </a:extLst>
          </p:cNvPr>
          <p:cNvSpPr/>
          <p:nvPr/>
        </p:nvSpPr>
        <p:spPr>
          <a:xfrm>
            <a:off x="7177866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927EE3-2C66-2A4E-9DE8-E59631A00F47}"/>
              </a:ext>
            </a:extLst>
          </p:cNvPr>
          <p:cNvSpPr/>
          <p:nvPr/>
        </p:nvSpPr>
        <p:spPr>
          <a:xfrm>
            <a:off x="4403321" y="1532811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Self-Esteem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948801-6918-FD45-BC96-7B52065AD925}"/>
              </a:ext>
            </a:extLst>
          </p:cNvPr>
          <p:cNvSpPr/>
          <p:nvPr/>
        </p:nvSpPr>
        <p:spPr>
          <a:xfrm>
            <a:off x="5266313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Optim</a:t>
            </a:r>
            <a:r>
              <a:rPr lang="en-US" sz="1400" b="1" dirty="0">
                <a:solidFill>
                  <a:schemeClr val="bg1"/>
                </a:solidFill>
              </a:rPr>
              <a:t>-ism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0A7649-BD1A-ED47-9308-74074E50AAA8}"/>
              </a:ext>
            </a:extLst>
          </p:cNvPr>
          <p:cNvSpPr/>
          <p:nvPr/>
        </p:nvSpPr>
        <p:spPr>
          <a:xfrm>
            <a:off x="6129305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Life </a:t>
            </a:r>
            <a:r>
              <a:rPr lang="en-US" sz="1400" b="1" dirty="0" err="1">
                <a:solidFill>
                  <a:schemeClr val="bg1"/>
                </a:solidFill>
              </a:rPr>
              <a:t>Satis</a:t>
            </a:r>
            <a:r>
              <a:rPr lang="en-US" sz="1400" b="1" dirty="0">
                <a:solidFill>
                  <a:schemeClr val="bg1"/>
                </a:solidFill>
              </a:rPr>
              <a:t>-faction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A3596F-3434-8C41-9D10-6730299BED92}"/>
              </a:ext>
            </a:extLst>
          </p:cNvPr>
          <p:cNvSpPr/>
          <p:nvPr/>
        </p:nvSpPr>
        <p:spPr>
          <a:xfrm>
            <a:off x="6992297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Positive Affect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9AC7D0-2FFF-7D48-9047-99FC8AF4B3F6}"/>
              </a:ext>
            </a:extLst>
          </p:cNvPr>
          <p:cNvSpPr/>
          <p:nvPr/>
        </p:nvSpPr>
        <p:spPr>
          <a:xfrm>
            <a:off x="7855289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Negat-ive</a:t>
            </a:r>
            <a:r>
              <a:rPr lang="en-US" sz="1400" b="1" dirty="0">
                <a:solidFill>
                  <a:schemeClr val="bg1"/>
                </a:solidFill>
              </a:rPr>
              <a:t> Affect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48BF64-2743-7944-B239-21BD5C28C6F8}"/>
              </a:ext>
            </a:extLst>
          </p:cNvPr>
          <p:cNvSpPr/>
          <p:nvPr/>
        </p:nvSpPr>
        <p:spPr>
          <a:xfrm>
            <a:off x="4409268" y="2791387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Criminal Behavior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Trzesniewski</a:t>
            </a:r>
            <a:r>
              <a:rPr lang="en-US" sz="700" b="1" dirty="0">
                <a:solidFill>
                  <a:schemeClr val="tx1"/>
                </a:solidFill>
              </a:rPr>
              <a:t> et al., 2006)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25FB18-F7E8-1548-9D8D-C454A87D6B9E}"/>
              </a:ext>
            </a:extLst>
          </p:cNvPr>
          <p:cNvSpPr/>
          <p:nvPr/>
        </p:nvSpPr>
        <p:spPr>
          <a:xfrm>
            <a:off x="4400851" y="525088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Heart Problems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Trzesniewski</a:t>
            </a:r>
            <a:r>
              <a:rPr lang="en-US" sz="700" b="1" dirty="0">
                <a:solidFill>
                  <a:schemeClr val="tx1"/>
                </a:solidFill>
              </a:rPr>
              <a:t> et al., 2006)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F61BE-616F-2A4A-A532-B92906475399}"/>
              </a:ext>
            </a:extLst>
          </p:cNvPr>
          <p:cNvSpPr/>
          <p:nvPr/>
        </p:nvSpPr>
        <p:spPr>
          <a:xfrm>
            <a:off x="4400851" y="402113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Smoking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Trzesniewski</a:t>
            </a:r>
            <a:r>
              <a:rPr lang="en-US" sz="700" b="1" dirty="0">
                <a:solidFill>
                  <a:schemeClr val="tx1"/>
                </a:solidFill>
              </a:rPr>
              <a:t> et al., 2006)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8502A-AAA9-C044-9BBA-E5088E2BE90B}"/>
              </a:ext>
            </a:extLst>
          </p:cNvPr>
          <p:cNvSpPr/>
          <p:nvPr/>
        </p:nvSpPr>
        <p:spPr>
          <a:xfrm>
            <a:off x="5270713" y="2788418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Heart Problems(-)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Tindle</a:t>
            </a:r>
            <a:r>
              <a:rPr lang="en-US" sz="700" b="1" dirty="0">
                <a:solidFill>
                  <a:schemeClr val="tx1"/>
                </a:solidFill>
              </a:rPr>
              <a:t> et al., 2009)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81AC97-40B5-9A4C-A7B9-5B1338E9E757}"/>
              </a:ext>
            </a:extLst>
          </p:cNvPr>
          <p:cNvSpPr/>
          <p:nvPr/>
        </p:nvSpPr>
        <p:spPr>
          <a:xfrm>
            <a:off x="5263349" y="5247912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Complet-ing</a:t>
            </a:r>
            <a:r>
              <a:rPr lang="en-US" sz="1200" b="1" dirty="0">
                <a:solidFill>
                  <a:schemeClr val="tx1"/>
                </a:solidFill>
              </a:rPr>
              <a:t> College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(Solberg Ness et al., 2009)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15AF96-D9B7-BC44-B583-0D1994CE5685}"/>
              </a:ext>
            </a:extLst>
          </p:cNvPr>
          <p:cNvSpPr/>
          <p:nvPr/>
        </p:nvSpPr>
        <p:spPr>
          <a:xfrm>
            <a:off x="5263349" y="4018165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Marital wellbeing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(Neff &amp; </a:t>
            </a:r>
            <a:r>
              <a:rPr lang="en-US" sz="700" b="1" dirty="0" err="1">
                <a:solidFill>
                  <a:schemeClr val="tx1"/>
                </a:solidFill>
              </a:rPr>
              <a:t>Geers</a:t>
            </a:r>
            <a:r>
              <a:rPr lang="en-US" sz="700" b="1" dirty="0">
                <a:solidFill>
                  <a:schemeClr val="tx1"/>
                </a:solidFill>
              </a:rPr>
              <a:t>, 2013)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9C038F-33E5-BC4A-83CD-B1FBCF3E77BE}"/>
              </a:ext>
            </a:extLst>
          </p:cNvPr>
          <p:cNvSpPr/>
          <p:nvPr/>
        </p:nvSpPr>
        <p:spPr>
          <a:xfrm>
            <a:off x="6132158" y="2788419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Mortality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Lyyra</a:t>
            </a:r>
            <a:r>
              <a:rPr lang="en-US" sz="700" b="1" dirty="0">
                <a:solidFill>
                  <a:schemeClr val="tx1"/>
                </a:solidFill>
              </a:rPr>
              <a:t> et al., 2006)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39C68D-C5FE-7447-9F48-9256B6E1EE64}"/>
              </a:ext>
            </a:extLst>
          </p:cNvPr>
          <p:cNvSpPr/>
          <p:nvPr/>
        </p:nvSpPr>
        <p:spPr>
          <a:xfrm>
            <a:off x="6125847" y="5247913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Student  Engage-</a:t>
            </a:r>
            <a:r>
              <a:rPr lang="en-US" sz="1200" b="1" dirty="0" err="1">
                <a:solidFill>
                  <a:schemeClr val="tx1"/>
                </a:solidFill>
              </a:rPr>
              <a:t>ment</a:t>
            </a:r>
            <a:r>
              <a:rPr lang="en-US" sz="1200" b="1" dirty="0">
                <a:solidFill>
                  <a:schemeClr val="tx1"/>
                </a:solidFill>
              </a:rPr>
              <a:t>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(Heffner &amp; </a:t>
            </a:r>
            <a:r>
              <a:rPr lang="en-US" sz="700" b="1" dirty="0" err="1">
                <a:solidFill>
                  <a:schemeClr val="tx1"/>
                </a:solidFill>
              </a:rPr>
              <a:t>Antaramanian</a:t>
            </a:r>
            <a:r>
              <a:rPr lang="en-US" sz="700" b="1" dirty="0">
                <a:solidFill>
                  <a:schemeClr val="tx1"/>
                </a:solidFill>
              </a:rPr>
              <a:t>, 2015)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F7708F-1695-3045-907C-09DDEF98AAC0}"/>
              </a:ext>
            </a:extLst>
          </p:cNvPr>
          <p:cNvSpPr/>
          <p:nvPr/>
        </p:nvSpPr>
        <p:spPr>
          <a:xfrm>
            <a:off x="6125847" y="4018166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Divorce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Stutzer</a:t>
            </a:r>
            <a:r>
              <a:rPr lang="en-US" sz="700" b="1" dirty="0">
                <a:solidFill>
                  <a:schemeClr val="tx1"/>
                </a:solidFill>
              </a:rPr>
              <a:t> &amp; Frey, 2006)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F6E27E-89DA-2743-B776-DABF4218342D}"/>
              </a:ext>
            </a:extLst>
          </p:cNvPr>
          <p:cNvSpPr/>
          <p:nvPr/>
        </p:nvSpPr>
        <p:spPr>
          <a:xfrm>
            <a:off x="6993603" y="2788418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Inflam-matory</a:t>
            </a:r>
            <a:r>
              <a:rPr lang="en-US" sz="1200" b="1" dirty="0">
                <a:solidFill>
                  <a:schemeClr val="tx1"/>
                </a:solidFill>
              </a:rPr>
              <a:t> markers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E664C1-8B35-4C43-9A0C-E53093181B56}"/>
              </a:ext>
            </a:extLst>
          </p:cNvPr>
          <p:cNvSpPr/>
          <p:nvPr/>
        </p:nvSpPr>
        <p:spPr>
          <a:xfrm>
            <a:off x="6988345" y="5247912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Smoking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(Pettit et al., 2001)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95FAA1-481E-924E-8C4B-E6EFC23B8313}"/>
              </a:ext>
            </a:extLst>
          </p:cNvPr>
          <p:cNvSpPr/>
          <p:nvPr/>
        </p:nvSpPr>
        <p:spPr>
          <a:xfrm>
            <a:off x="6988345" y="4018165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Physical Activity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(Audrain et al., 2001)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E7E76A-5FA3-6E44-8F44-943F224BD7B3}"/>
              </a:ext>
            </a:extLst>
          </p:cNvPr>
          <p:cNvSpPr/>
          <p:nvPr/>
        </p:nvSpPr>
        <p:spPr>
          <a:xfrm>
            <a:off x="7855048" y="2788417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Post-traumatic Stress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(Weems et al., 2007)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C49A84-40B0-FA4F-91DC-8D1B90FB2473}"/>
              </a:ext>
            </a:extLst>
          </p:cNvPr>
          <p:cNvSpPr/>
          <p:nvPr/>
        </p:nvSpPr>
        <p:spPr>
          <a:xfrm>
            <a:off x="7850843" y="524791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Blood pressure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(Ewart &amp; </a:t>
            </a:r>
            <a:r>
              <a:rPr lang="en-US" sz="700" b="1" dirty="0" err="1">
                <a:solidFill>
                  <a:schemeClr val="tx1"/>
                </a:solidFill>
              </a:rPr>
              <a:t>Kolodner</a:t>
            </a:r>
            <a:r>
              <a:rPr lang="en-US" sz="700" b="1" dirty="0">
                <a:solidFill>
                  <a:schemeClr val="tx1"/>
                </a:solidFill>
              </a:rPr>
              <a:t>, 1994)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F57E09-C9F7-BF49-9C20-D1A089017231}"/>
              </a:ext>
            </a:extLst>
          </p:cNvPr>
          <p:cNvSpPr/>
          <p:nvPr/>
        </p:nvSpPr>
        <p:spPr>
          <a:xfrm>
            <a:off x="7850843" y="401816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Common Cold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(Cohen et al., 1993)</a:t>
            </a: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FBDD01A3-44F0-BF48-91AC-7EEDF3980B6C}"/>
              </a:ext>
            </a:extLst>
          </p:cNvPr>
          <p:cNvSpPr/>
          <p:nvPr/>
        </p:nvSpPr>
        <p:spPr>
          <a:xfrm>
            <a:off x="3725898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71A3218E-E6A1-964E-B13E-2AD2424DFC1F}"/>
              </a:ext>
            </a:extLst>
          </p:cNvPr>
          <p:cNvSpPr/>
          <p:nvPr/>
        </p:nvSpPr>
        <p:spPr>
          <a:xfrm>
            <a:off x="4588890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AAD44511-8B2A-F94E-A1B1-BE7A013BBD7F}"/>
              </a:ext>
            </a:extLst>
          </p:cNvPr>
          <p:cNvSpPr/>
          <p:nvPr/>
        </p:nvSpPr>
        <p:spPr>
          <a:xfrm>
            <a:off x="5451882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FB20C460-698D-6A41-902A-BB551241E7FB}"/>
              </a:ext>
            </a:extLst>
          </p:cNvPr>
          <p:cNvSpPr/>
          <p:nvPr/>
        </p:nvSpPr>
        <p:spPr>
          <a:xfrm>
            <a:off x="6314874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B70394-E181-DF47-A344-C73F5A8B607D}"/>
              </a:ext>
            </a:extLst>
          </p:cNvPr>
          <p:cNvSpPr/>
          <p:nvPr/>
        </p:nvSpPr>
        <p:spPr>
          <a:xfrm>
            <a:off x="8718281" y="1532811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Locus of Control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7BCA53A-EF50-E84C-ACE9-03F3C39AC4DA}"/>
              </a:ext>
            </a:extLst>
          </p:cNvPr>
          <p:cNvSpPr/>
          <p:nvPr/>
        </p:nvSpPr>
        <p:spPr>
          <a:xfrm>
            <a:off x="9581273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Social  Support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8149E1-4782-9E4B-AD03-51B70F377EE6}"/>
              </a:ext>
            </a:extLst>
          </p:cNvPr>
          <p:cNvSpPr/>
          <p:nvPr/>
        </p:nvSpPr>
        <p:spPr>
          <a:xfrm>
            <a:off x="10444265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IQ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E3C3DC-F7BA-F645-B9A2-A776357FA464}"/>
              </a:ext>
            </a:extLst>
          </p:cNvPr>
          <p:cNvSpPr/>
          <p:nvPr/>
        </p:nvSpPr>
        <p:spPr>
          <a:xfrm>
            <a:off x="11307262" y="1529843"/>
            <a:ext cx="822960" cy="641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Depress-ion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7DA3C48-CDF9-3148-A93F-0582114D596D}"/>
              </a:ext>
            </a:extLst>
          </p:cNvPr>
          <p:cNvSpPr/>
          <p:nvPr/>
        </p:nvSpPr>
        <p:spPr>
          <a:xfrm>
            <a:off x="8716493" y="2791387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Survival  after Trans-plant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Burker</a:t>
            </a:r>
            <a:r>
              <a:rPr lang="en-US" sz="700" b="1" dirty="0">
                <a:solidFill>
                  <a:schemeClr val="tx1"/>
                </a:solidFill>
              </a:rPr>
              <a:t> et al., 2005)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FC2CC8-F24E-A74E-8AAD-BE1001EE9854}"/>
              </a:ext>
            </a:extLst>
          </p:cNvPr>
          <p:cNvSpPr/>
          <p:nvPr/>
        </p:nvSpPr>
        <p:spPr>
          <a:xfrm>
            <a:off x="8713341" y="525088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School Achieve-</a:t>
            </a:r>
            <a:r>
              <a:rPr lang="en-US" sz="1200" b="1" dirty="0" err="1">
                <a:solidFill>
                  <a:schemeClr val="tx1"/>
                </a:solidFill>
              </a:rPr>
              <a:t>ment</a:t>
            </a:r>
            <a:r>
              <a:rPr lang="en-US" sz="1200" b="1" dirty="0">
                <a:solidFill>
                  <a:schemeClr val="tx1"/>
                </a:solidFill>
              </a:rPr>
              <a:t>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Tesiny</a:t>
            </a:r>
            <a:r>
              <a:rPr lang="en-US" sz="700" b="1" dirty="0">
                <a:solidFill>
                  <a:schemeClr val="tx1"/>
                </a:solidFill>
              </a:rPr>
              <a:t> et al.,  1980)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E7BF67-2DDE-A940-8D2D-F65576D1D24E}"/>
              </a:ext>
            </a:extLst>
          </p:cNvPr>
          <p:cNvSpPr/>
          <p:nvPr/>
        </p:nvSpPr>
        <p:spPr>
          <a:xfrm>
            <a:off x="8713341" y="402113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Social Mobility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(von </a:t>
            </a:r>
            <a:r>
              <a:rPr lang="en-US" sz="700" b="1" dirty="0" err="1">
                <a:solidFill>
                  <a:schemeClr val="tx1"/>
                </a:solidFill>
              </a:rPr>
              <a:t>Stumm</a:t>
            </a:r>
            <a:r>
              <a:rPr lang="en-US" sz="700" b="1" dirty="0">
                <a:solidFill>
                  <a:schemeClr val="tx1"/>
                </a:solidFill>
              </a:rPr>
              <a:t> et al, 2009)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4D78AC-FB5C-874D-AE82-85FBAF080D25}"/>
              </a:ext>
            </a:extLst>
          </p:cNvPr>
          <p:cNvSpPr/>
          <p:nvPr/>
        </p:nvSpPr>
        <p:spPr>
          <a:xfrm>
            <a:off x="9577938" y="2788418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Mortality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(Brown et al., 2003)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486BBD-F82A-5048-B565-4CB7EE31D38E}"/>
              </a:ext>
            </a:extLst>
          </p:cNvPr>
          <p:cNvSpPr/>
          <p:nvPr/>
        </p:nvSpPr>
        <p:spPr>
          <a:xfrm>
            <a:off x="9575839" y="5247912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Delinq-uency</a:t>
            </a:r>
            <a:r>
              <a:rPr lang="en-US" sz="1200" b="1" dirty="0">
                <a:solidFill>
                  <a:schemeClr val="tx1"/>
                </a:solidFill>
              </a:rPr>
              <a:t> (-)</a:t>
            </a:r>
          </a:p>
          <a:p>
            <a:pPr algn="ctr"/>
            <a:r>
              <a:rPr lang="en-US" sz="700" b="1" dirty="0" err="1">
                <a:solidFill>
                  <a:schemeClr val="tx1"/>
                </a:solidFill>
              </a:rPr>
              <a:t>Kort</a:t>
            </a:r>
            <a:r>
              <a:rPr lang="en-US" sz="700" b="1" dirty="0">
                <a:solidFill>
                  <a:schemeClr val="tx1"/>
                </a:solidFill>
              </a:rPr>
              <a:t>-Butler, 2010)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4A3940-E6AA-B44B-AA2F-21DD324A0439}"/>
              </a:ext>
            </a:extLst>
          </p:cNvPr>
          <p:cNvSpPr/>
          <p:nvPr/>
        </p:nvSpPr>
        <p:spPr>
          <a:xfrm>
            <a:off x="9575839" y="4018165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Inflam-mation</a:t>
            </a:r>
            <a:r>
              <a:rPr lang="en-US" sz="1200" b="1" dirty="0">
                <a:solidFill>
                  <a:schemeClr val="tx1"/>
                </a:solidFill>
              </a:rPr>
              <a:t>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(Hughes et al., 2014)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4B986-9B6B-6049-B478-E640DBD881F9}"/>
              </a:ext>
            </a:extLst>
          </p:cNvPr>
          <p:cNvSpPr/>
          <p:nvPr/>
        </p:nvSpPr>
        <p:spPr>
          <a:xfrm>
            <a:off x="10439383" y="2788419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Longevity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(Gottfredson &amp; </a:t>
            </a:r>
            <a:r>
              <a:rPr lang="en-US" sz="700" b="1" dirty="0" err="1">
                <a:solidFill>
                  <a:schemeClr val="tx1"/>
                </a:solidFill>
              </a:rPr>
              <a:t>Deary</a:t>
            </a:r>
            <a:r>
              <a:rPr lang="en-US" sz="700" b="1" dirty="0">
                <a:solidFill>
                  <a:schemeClr val="tx1"/>
                </a:solidFill>
              </a:rPr>
              <a:t>, 2004)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0E85EB9-79C9-2442-981C-E6D13C31EC8B}"/>
              </a:ext>
            </a:extLst>
          </p:cNvPr>
          <p:cNvSpPr/>
          <p:nvPr/>
        </p:nvSpPr>
        <p:spPr>
          <a:xfrm>
            <a:off x="10438337" y="5247913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Obesity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(Gottfredson, 2004)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7230C2-F17D-A948-B5A2-CC7384810105}"/>
              </a:ext>
            </a:extLst>
          </p:cNvPr>
          <p:cNvSpPr/>
          <p:nvPr/>
        </p:nvSpPr>
        <p:spPr>
          <a:xfrm>
            <a:off x="10438337" y="4018166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Smoking (-)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(Gottfredson, 2004)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344D0AA-8FF8-CD45-A016-63CF10DB723A}"/>
              </a:ext>
            </a:extLst>
          </p:cNvPr>
          <p:cNvSpPr/>
          <p:nvPr/>
        </p:nvSpPr>
        <p:spPr>
          <a:xfrm>
            <a:off x="11300830" y="2788416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Heart Failure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(Johnson et al., 2012)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559E13-74B1-3B4D-A281-1CD633DC3B9E}"/>
              </a:ext>
            </a:extLst>
          </p:cNvPr>
          <p:cNvSpPr/>
          <p:nvPr/>
        </p:nvSpPr>
        <p:spPr>
          <a:xfrm>
            <a:off x="11300830" y="5247911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Smoking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</a:t>
            </a:r>
            <a:r>
              <a:rPr lang="en-US" sz="700" b="1" dirty="0" err="1">
                <a:solidFill>
                  <a:schemeClr val="tx1"/>
                </a:solidFill>
              </a:rPr>
              <a:t>Japuntich</a:t>
            </a:r>
            <a:r>
              <a:rPr lang="en-US" sz="700" b="1" dirty="0">
                <a:solidFill>
                  <a:schemeClr val="tx1"/>
                </a:solidFill>
              </a:rPr>
              <a:t> et al., 2007)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E8F5FAA-37B4-4544-B9D2-5F4D40D0FDB5}"/>
              </a:ext>
            </a:extLst>
          </p:cNvPr>
          <p:cNvSpPr/>
          <p:nvPr/>
        </p:nvSpPr>
        <p:spPr>
          <a:xfrm>
            <a:off x="11300830" y="4018164"/>
            <a:ext cx="822960" cy="9459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Mortality (+)</a:t>
            </a:r>
          </a:p>
          <a:p>
            <a:pPr algn="ctr"/>
            <a:r>
              <a:rPr lang="en-US" sz="700" b="1" dirty="0">
                <a:solidFill>
                  <a:schemeClr val="tx1"/>
                </a:solidFill>
              </a:rPr>
              <a:t>(Sullivan et al., 2012)</a:t>
            </a:r>
          </a:p>
        </p:txBody>
      </p:sp>
      <p:sp>
        <p:nvSpPr>
          <p:cNvPr id="74" name="Down Arrow 73">
            <a:extLst>
              <a:ext uri="{FF2B5EF4-FFF2-40B4-BE49-F238E27FC236}">
                <a16:creationId xmlns:a16="http://schemas.microsoft.com/office/drawing/2014/main" id="{FEEACDE5-393F-514E-92D2-79ECDA00ACF6}"/>
              </a:ext>
            </a:extLst>
          </p:cNvPr>
          <p:cNvSpPr/>
          <p:nvPr/>
        </p:nvSpPr>
        <p:spPr>
          <a:xfrm>
            <a:off x="8040858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EF96D304-7EE5-B94F-B274-115EFFFEC72B}"/>
              </a:ext>
            </a:extLst>
          </p:cNvPr>
          <p:cNvSpPr/>
          <p:nvPr/>
        </p:nvSpPr>
        <p:spPr>
          <a:xfrm>
            <a:off x="8903850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70F1E912-C4F7-DB4C-B2E6-6C860EF3445B}"/>
              </a:ext>
            </a:extLst>
          </p:cNvPr>
          <p:cNvSpPr/>
          <p:nvPr/>
        </p:nvSpPr>
        <p:spPr>
          <a:xfrm>
            <a:off x="9766842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own Arrow 77">
            <a:extLst>
              <a:ext uri="{FF2B5EF4-FFF2-40B4-BE49-F238E27FC236}">
                <a16:creationId xmlns:a16="http://schemas.microsoft.com/office/drawing/2014/main" id="{755C0303-3742-554A-9EC9-F92F31953365}"/>
              </a:ext>
            </a:extLst>
          </p:cNvPr>
          <p:cNvSpPr/>
          <p:nvPr/>
        </p:nvSpPr>
        <p:spPr>
          <a:xfrm>
            <a:off x="10629834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14D918C-0600-4F46-BFE1-437075E755FE}"/>
              </a:ext>
            </a:extLst>
          </p:cNvPr>
          <p:cNvSpPr/>
          <p:nvPr/>
        </p:nvSpPr>
        <p:spPr>
          <a:xfrm>
            <a:off x="11492831" y="2245112"/>
            <a:ext cx="451821" cy="49414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4" grpId="0" animBg="1"/>
      <p:bldP spid="75" grpId="0" animBg="1"/>
      <p:bldP spid="76" grpId="0" animBg="1"/>
      <p:bldP spid="78" grpId="0" animBg="1"/>
      <p:bldP spid="7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4ACB6-B76A-6247-840F-F33BDE2C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8" y="0"/>
            <a:ext cx="10586964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BABE79-185D-1B48-B490-F43FC83E4DCE}"/>
              </a:ext>
            </a:extLst>
          </p:cNvPr>
          <p:cNvSpPr/>
          <p:nvPr/>
        </p:nvSpPr>
        <p:spPr>
          <a:xfrm>
            <a:off x="3457184" y="663879"/>
            <a:ext cx="7766137" cy="304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B00C8-9F9C-6640-9889-E6C60E2FABC9}"/>
              </a:ext>
            </a:extLst>
          </p:cNvPr>
          <p:cNvSpPr/>
          <p:nvPr/>
        </p:nvSpPr>
        <p:spPr>
          <a:xfrm>
            <a:off x="3623345" y="3760939"/>
            <a:ext cx="7766137" cy="304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2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4ACB6-B76A-6247-840F-F33BDE2C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8" y="0"/>
            <a:ext cx="10586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50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4099A-F69A-9C47-A20D-A32C04B1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1E23A-49A0-1740-9837-D40FF1F4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5800"/>
            <a:ext cx="116459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65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44B18-D6F9-5149-8F2E-5E78EC35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FB110-D2EE-734D-9050-14799F0C6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9"/>
          <a:stretch/>
        </p:blipFill>
        <p:spPr>
          <a:xfrm>
            <a:off x="254000" y="685800"/>
            <a:ext cx="11607800" cy="1680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AE2CF-E5B2-F74C-A92B-539E7677A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28" y="2365828"/>
            <a:ext cx="11582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41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3A973-9B29-E84C-B3E5-B8598809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7F3A7-B197-4944-9466-6B24D5FD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685800"/>
            <a:ext cx="11620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7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294F9-CF04-A34D-9376-5615668F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68A6F-340B-674A-B691-AE918F4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685800"/>
            <a:ext cx="116078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71C2E-F0EF-9643-89D7-AA32F18D8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092200"/>
            <a:ext cx="11607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91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38912-5275-5F49-83BB-BF2DFEC3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403D97-B464-DF47-9B90-12353182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946400"/>
            <a:ext cx="11645900" cy="391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1B94CF-923C-844D-AD01-79B2FA970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"/>
          <a:stretch/>
        </p:blipFill>
        <p:spPr>
          <a:xfrm>
            <a:off x="254000" y="685800"/>
            <a:ext cx="11645900" cy="23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4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E0F84E-7723-AB44-A89B-93D371501EA7}"/>
              </a:ext>
            </a:extLst>
          </p:cNvPr>
          <p:cNvGrpSpPr/>
          <p:nvPr/>
        </p:nvGrpSpPr>
        <p:grpSpPr>
          <a:xfrm>
            <a:off x="1277649" y="3452659"/>
            <a:ext cx="4690971" cy="3348374"/>
            <a:chOff x="224528" y="3682270"/>
            <a:chExt cx="4690971" cy="334837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4611B5C-6111-8A4E-A208-8AC5CDAF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17CE711-F33B-C245-A595-08FE87DEE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FAFD76-27F5-8B45-B258-6332D8E81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B120D0-DE11-874D-A2ED-5ED90F1A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A29314-6070-5E43-A755-1388A894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3FA82C-EBF8-EB45-948E-ADD7FC22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8B8D3D7-FF08-CC43-8CBC-78712CAE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4659190-FF8A-844B-9A73-490C8CEE2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CB733B7-EC4A-4641-9802-280F9714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3D71E9-547D-5A42-83D9-4E6CE6CA9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6B73952-D375-6342-A75F-C3482398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ACC611-C561-2C46-AD0F-61F471EA5604}"/>
              </a:ext>
            </a:extLst>
          </p:cNvPr>
          <p:cNvGrpSpPr/>
          <p:nvPr/>
        </p:nvGrpSpPr>
        <p:grpSpPr>
          <a:xfrm>
            <a:off x="6233755" y="3452659"/>
            <a:ext cx="4690971" cy="3348374"/>
            <a:chOff x="224528" y="3682270"/>
            <a:chExt cx="4690971" cy="334837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F04635C-DB75-414B-BCF7-B719E2D86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4CE9C85-4C90-E547-B944-DDC3A813E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CBE0F18-61F5-0145-B402-883426D3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3DA4E49-7477-D74A-9113-C374B4D9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897167-A167-E340-84DC-9E8CA0B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869688E-BD42-8F49-B947-CF9B5EF56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F02CF3-FA9B-7E46-994A-14564513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C7C49A4-47C9-F54F-B0A0-9ACDFE5B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CA13C10-131A-D04D-908B-4F1C0420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586731B-BCD8-FC42-A08E-299D9993E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5027698-8C8A-744D-938B-A82F507C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8BFCDF-D1C8-FA4B-AC9B-6A4AC742175E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19C5FD-1663-CE48-A6AC-984BC0479392}"/>
              </a:ext>
            </a:extLst>
          </p:cNvPr>
          <p:cNvSpPr/>
          <p:nvPr/>
        </p:nvSpPr>
        <p:spPr>
          <a:xfrm>
            <a:off x="2729491" y="1380226"/>
            <a:ext cx="6627546" cy="1640221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Propensity Score Matching</a:t>
            </a:r>
          </a:p>
        </p:txBody>
      </p:sp>
    </p:spTree>
    <p:extLst>
      <p:ext uri="{BB962C8B-B14F-4D97-AF65-F5344CB8AC3E}">
        <p14:creationId xmlns:p14="http://schemas.microsoft.com/office/powerpoint/2010/main" val="7964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611B5C-6111-8A4E-A208-8AC5CDAF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04" y="3452659"/>
            <a:ext cx="2019809" cy="20231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CE711-F33B-C245-A595-08FE87DE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7458" y="3596709"/>
            <a:ext cx="2019809" cy="20231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FAFD76-27F5-8B45-B258-6332D8E8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29002" y="3596709"/>
            <a:ext cx="2019809" cy="2023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B120D0-DE11-874D-A2ED-5ED90F1A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7649" y="3860803"/>
            <a:ext cx="2019809" cy="20231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29314-6070-5E43-A755-1388A894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8811" y="3860803"/>
            <a:ext cx="2019809" cy="20231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73FA82C-EBF8-EB45-948E-ADD7FC22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4137" y="4097748"/>
            <a:ext cx="2019809" cy="2023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B8D3D7-FF08-CC43-8CBC-78712CAE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004654" y="4124897"/>
            <a:ext cx="2019809" cy="20231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659190-FF8A-844B-9A73-490C8CEE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93" y="4464214"/>
            <a:ext cx="2019809" cy="2023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B733B7-EC4A-4641-9802-280F9714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98" y="4437065"/>
            <a:ext cx="2019809" cy="20231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3D71E9-547D-5A42-83D9-4E6CE6C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97735" y="4740311"/>
            <a:ext cx="2019809" cy="20231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B73952-D375-6342-A75F-C3482398A0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4558" y="1332287"/>
            <a:ext cx="2019809" cy="20231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F04635C-DB75-414B-BCF7-B719E2D8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2210" y="3452659"/>
            <a:ext cx="2019809" cy="20231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CE9C85-4C90-E547-B944-DDC3A813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53564" y="3596709"/>
            <a:ext cx="2019809" cy="20231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CBE0F18-61F5-0145-B402-883426D3BB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08" y="3596709"/>
            <a:ext cx="2019809" cy="20231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DA4E49-7477-D74A-9113-C374B4D9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3755" y="3860803"/>
            <a:ext cx="2019809" cy="20231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897167-A167-E340-84DC-9E8CA0BE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917" y="3860803"/>
            <a:ext cx="2019809" cy="20231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869688E-BD42-8F49-B947-CF9B5EF5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0243" y="4097748"/>
            <a:ext cx="2019809" cy="20231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F02CF3-FA9B-7E46-994A-14564513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0760" y="4124897"/>
            <a:ext cx="2019809" cy="20231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C7C49A4-47C9-F54F-B0A0-9ACDFE5B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699" y="4464214"/>
            <a:ext cx="2019809" cy="20231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CA13C10-131A-D04D-908B-4F1C0420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2790" y="1366482"/>
            <a:ext cx="2019809" cy="20231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6731B-BCD8-FC42-A08E-299D9993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3841" y="4740311"/>
            <a:ext cx="2019809" cy="20231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027698-8C8A-744D-938B-A82F507C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2928" y="4777923"/>
            <a:ext cx="2019809" cy="2023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88734-4F1D-B449-B858-46FDA0D26CAB}"/>
              </a:ext>
            </a:extLst>
          </p:cNvPr>
          <p:cNvSpPr txBox="1"/>
          <p:nvPr/>
        </p:nvSpPr>
        <p:spPr>
          <a:xfrm>
            <a:off x="5412226" y="2147204"/>
            <a:ext cx="130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PS = 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0A7D6-701A-9A4B-B9BE-71F97A45208E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4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73FA82C-EBF8-EB45-948E-ADD7FC22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4558" y="1332287"/>
            <a:ext cx="2019809" cy="20231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4CE9C85-4C90-E547-B944-DDC3A813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02684" y="1366482"/>
            <a:ext cx="2019809" cy="20231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EEA89E-084A-3A45-A694-FB9755D49261}"/>
              </a:ext>
            </a:extLst>
          </p:cNvPr>
          <p:cNvSpPr txBox="1"/>
          <p:nvPr/>
        </p:nvSpPr>
        <p:spPr>
          <a:xfrm>
            <a:off x="5412226" y="2147204"/>
            <a:ext cx="130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PS = .6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611B5C-6111-8A4E-A208-8AC5CDAF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04" y="3452659"/>
            <a:ext cx="2019809" cy="20231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CE711-F33B-C245-A595-08FE87DE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7458" y="3596709"/>
            <a:ext cx="2019809" cy="20231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FAFD76-27F5-8B45-B258-6332D8E8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29002" y="3596709"/>
            <a:ext cx="2019809" cy="20231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B120D0-DE11-874D-A2ED-5ED90F1A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7649" y="3860803"/>
            <a:ext cx="2019809" cy="20231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29314-6070-5E43-A755-1388A894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8811" y="3860803"/>
            <a:ext cx="2019809" cy="2023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B8D3D7-FF08-CC43-8CBC-78712CAE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004654" y="4124897"/>
            <a:ext cx="2019809" cy="20231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659190-FF8A-844B-9A73-490C8CEE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93" y="4464214"/>
            <a:ext cx="2019809" cy="2023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B733B7-EC4A-4641-9802-280F9714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98" y="4437065"/>
            <a:ext cx="2019809" cy="20231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3D71E9-547D-5A42-83D9-4E6CE6C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97735" y="4740311"/>
            <a:ext cx="2019809" cy="20231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F04635C-DB75-414B-BCF7-B719E2D8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2210" y="3452659"/>
            <a:ext cx="2019809" cy="20231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CBE0F18-61F5-0145-B402-883426D3BB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08" y="3596709"/>
            <a:ext cx="2019809" cy="20231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DA4E49-7477-D74A-9113-C374B4D9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3755" y="3860803"/>
            <a:ext cx="2019809" cy="20231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897167-A167-E340-84DC-9E8CA0BE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917" y="3860803"/>
            <a:ext cx="2019809" cy="20231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869688E-BD42-8F49-B947-CF9B5EF5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0243" y="4097748"/>
            <a:ext cx="2019809" cy="20231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F02CF3-FA9B-7E46-994A-14564513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0760" y="4124897"/>
            <a:ext cx="2019809" cy="20231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C7C49A4-47C9-F54F-B0A0-9ACDFE5B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699" y="4464214"/>
            <a:ext cx="2019809" cy="20231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6731B-BCD8-FC42-A08E-299D9993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3841" y="4740311"/>
            <a:ext cx="2019809" cy="20231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027698-8C8A-744D-938B-A82F507C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2928" y="4777923"/>
            <a:ext cx="2019809" cy="2023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0289120-04BC-4F4C-A27A-10781DD8D14D}"/>
              </a:ext>
            </a:extLst>
          </p:cNvPr>
          <p:cNvGrpSpPr/>
          <p:nvPr/>
        </p:nvGrpSpPr>
        <p:grpSpPr>
          <a:xfrm>
            <a:off x="-212728" y="119827"/>
            <a:ext cx="2500281" cy="1246655"/>
            <a:chOff x="-800583" y="1083186"/>
            <a:chExt cx="4098041" cy="20573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00215B-FECD-0140-9EFD-BCA7966FD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C137AE4-AB9D-524B-B8C1-18F848F8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7C9D53-5DCC-E844-9330-F06FBB730176}"/>
                </a:ext>
              </a:extLst>
            </p:cNvPr>
            <p:cNvSpPr txBox="1"/>
            <p:nvPr/>
          </p:nvSpPr>
          <p:spPr>
            <a:xfrm>
              <a:off x="597085" y="1898103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.2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810C52C-3F8B-1B4E-9A16-0CCF9C77A640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9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9249E6-8292-3C49-B759-2DFCBD1C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93108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25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8B120D0-DE11-874D-A2ED-5ED90F1A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4558" y="1314442"/>
            <a:ext cx="2019809" cy="20231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869688E-BD42-8F49-B947-CF9B5EF56A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4546" y="1357524"/>
            <a:ext cx="2019809" cy="202311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744B82-C907-574C-BD1D-34E3D7073770}"/>
              </a:ext>
            </a:extLst>
          </p:cNvPr>
          <p:cNvSpPr txBox="1"/>
          <p:nvPr/>
        </p:nvSpPr>
        <p:spPr>
          <a:xfrm>
            <a:off x="5412226" y="2147204"/>
            <a:ext cx="130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PS = .9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611B5C-6111-8A4E-A208-8AC5CDAF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04" y="3452659"/>
            <a:ext cx="2019809" cy="20231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CE711-F33B-C245-A595-08FE87DE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7458" y="3596709"/>
            <a:ext cx="2019809" cy="20231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FAFD76-27F5-8B45-B258-6332D8E8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29002" y="3596709"/>
            <a:ext cx="2019809" cy="20231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29314-6070-5E43-A755-1388A894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8811" y="3860803"/>
            <a:ext cx="2019809" cy="2023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B8D3D7-FF08-CC43-8CBC-78712CAE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004654" y="4124897"/>
            <a:ext cx="2019809" cy="20231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659190-FF8A-844B-9A73-490C8CEE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93" y="4464214"/>
            <a:ext cx="2019809" cy="2023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B733B7-EC4A-4641-9802-280F9714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98" y="4437065"/>
            <a:ext cx="2019809" cy="20231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3D71E9-547D-5A42-83D9-4E6CE6C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97735" y="4740311"/>
            <a:ext cx="2019809" cy="20231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F04635C-DB75-414B-BCF7-B719E2D8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2210" y="3452659"/>
            <a:ext cx="2019809" cy="20231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CBE0F18-61F5-0145-B402-883426D3BB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08" y="3596709"/>
            <a:ext cx="2019809" cy="20231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DA4E49-7477-D74A-9113-C374B4D9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3755" y="3860803"/>
            <a:ext cx="2019809" cy="20231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897167-A167-E340-84DC-9E8CA0BE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917" y="3860803"/>
            <a:ext cx="2019809" cy="20231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F02CF3-FA9B-7E46-994A-14564513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0760" y="4124897"/>
            <a:ext cx="2019809" cy="20231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C7C49A4-47C9-F54F-B0A0-9ACDFE5B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8699" y="4464214"/>
            <a:ext cx="2019809" cy="20231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6731B-BCD8-FC42-A08E-299D9993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3841" y="4740311"/>
            <a:ext cx="2019809" cy="20231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027698-8C8A-744D-938B-A82F507C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2928" y="4777923"/>
            <a:ext cx="2019809" cy="20231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33B336-C23A-174F-9657-EF0621521F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12728" y="119827"/>
            <a:ext cx="1232318" cy="122593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72ADD3-B6CF-8C4C-9013-73F162A6FC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235" y="140548"/>
            <a:ext cx="1232318" cy="122593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7E41C89-D801-A846-93A8-BF9D9B2651D8}"/>
              </a:ext>
            </a:extLst>
          </p:cNvPr>
          <p:cNvSpPr txBox="1"/>
          <p:nvPr/>
        </p:nvSpPr>
        <p:spPr>
          <a:xfrm>
            <a:off x="640012" y="613638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.2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EF1C680-7691-AC41-8044-8802C17F7701}"/>
              </a:ext>
            </a:extLst>
          </p:cNvPr>
          <p:cNvGrpSpPr/>
          <p:nvPr/>
        </p:nvGrpSpPr>
        <p:grpSpPr>
          <a:xfrm>
            <a:off x="-219958" y="611613"/>
            <a:ext cx="2500281" cy="1246655"/>
            <a:chOff x="-800583" y="1083186"/>
            <a:chExt cx="4098041" cy="2057305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F07AEBE-5FB4-9446-B9EF-886D07EF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0166C8D-E76D-1D4C-A4C9-6AF17CAA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111C717-A5A5-5247-B21C-1397EAFF4EA0}"/>
                </a:ext>
              </a:extLst>
            </p:cNvPr>
            <p:cNvSpPr txBox="1"/>
            <p:nvPr/>
          </p:nvSpPr>
          <p:spPr>
            <a:xfrm>
              <a:off x="597085" y="1773828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.6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87A0B47-637E-6343-B5CE-75E9A63262FE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34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8B8D3D7-FF08-CC43-8CBC-78712CAE1AE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014558" y="1314442"/>
            <a:ext cx="2019809" cy="20231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C7C49A4-47C9-F54F-B0A0-9ACDFE5B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4546" y="1357524"/>
            <a:ext cx="2019809" cy="202311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1744B82-C907-574C-BD1D-34E3D7073770}"/>
              </a:ext>
            </a:extLst>
          </p:cNvPr>
          <p:cNvSpPr txBox="1"/>
          <p:nvPr/>
        </p:nvSpPr>
        <p:spPr>
          <a:xfrm>
            <a:off x="5412226" y="2147204"/>
            <a:ext cx="1302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PS = .3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611B5C-6111-8A4E-A208-8AC5CDAF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04" y="3452659"/>
            <a:ext cx="2019809" cy="20231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CE711-F33B-C245-A595-08FE87DE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7458" y="3596709"/>
            <a:ext cx="2019809" cy="20231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FAFD76-27F5-8B45-B258-6332D8E8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929002" y="3596709"/>
            <a:ext cx="2019809" cy="20231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29314-6070-5E43-A755-1388A894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8811" y="3860803"/>
            <a:ext cx="2019809" cy="20231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659190-FF8A-844B-9A73-490C8CEE2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93" y="4464214"/>
            <a:ext cx="2019809" cy="20231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B733B7-EC4A-4641-9802-280F9714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98" y="4437065"/>
            <a:ext cx="2019809" cy="20231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3D71E9-547D-5A42-83D9-4E6CE6C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97735" y="4740311"/>
            <a:ext cx="2019809" cy="20231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F04635C-DB75-414B-BCF7-B719E2D8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2210" y="3452659"/>
            <a:ext cx="2019809" cy="20231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CBE0F18-61F5-0145-B402-883426D3BB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85108" y="3596709"/>
            <a:ext cx="2019809" cy="20231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DA4E49-7477-D74A-9113-C374B4D90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3755" y="3860803"/>
            <a:ext cx="2019809" cy="20231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897167-A167-E340-84DC-9E8CA0BE39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917" y="3860803"/>
            <a:ext cx="2019809" cy="20231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F02CF3-FA9B-7E46-994A-145645132D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0760" y="4124897"/>
            <a:ext cx="2019809" cy="20231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6731B-BCD8-FC42-A08E-299D9993EF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53841" y="4740311"/>
            <a:ext cx="2019809" cy="20231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027698-8C8A-744D-938B-A82F507C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12928" y="4777923"/>
            <a:ext cx="2019809" cy="20231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034C5B2-2E7C-0245-8342-27A0B25333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12728" y="119827"/>
            <a:ext cx="1232318" cy="122593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F45FC0-6A8B-1449-9F5E-E0142D0CE9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235" y="140548"/>
            <a:ext cx="1232318" cy="122593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9243F1E-9A75-A043-9F41-E9F9ECEB85B1}"/>
              </a:ext>
            </a:extLst>
          </p:cNvPr>
          <p:cNvGrpSpPr/>
          <p:nvPr/>
        </p:nvGrpSpPr>
        <p:grpSpPr>
          <a:xfrm>
            <a:off x="-219958" y="611613"/>
            <a:ext cx="2500281" cy="1246655"/>
            <a:chOff x="-800583" y="1083186"/>
            <a:chExt cx="4098041" cy="205730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5BE410B-2E69-494A-999B-507C4866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4A32CBA-D83A-A04F-B818-61E88BB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B49D91-4C9D-C542-885D-95ADE0B49EE5}"/>
                </a:ext>
              </a:extLst>
            </p:cNvPr>
            <p:cNvSpPr txBox="1"/>
            <p:nvPr/>
          </p:nvSpPr>
          <p:spPr>
            <a:xfrm>
              <a:off x="597085" y="1773828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.6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41BDDF1-FC6D-5545-8F82-6539C8934312}"/>
              </a:ext>
            </a:extLst>
          </p:cNvPr>
          <p:cNvGrpSpPr/>
          <p:nvPr/>
        </p:nvGrpSpPr>
        <p:grpSpPr>
          <a:xfrm>
            <a:off x="-218498" y="1076892"/>
            <a:ext cx="2500281" cy="1246655"/>
            <a:chOff x="-800583" y="1083186"/>
            <a:chExt cx="4098041" cy="2057305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E693259-1316-EA48-9210-CCE5CBF4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1730D4-1DAB-B345-8A97-3DAC111C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FF7999B-3D67-8349-A71B-33C44B0C8642}"/>
                </a:ext>
              </a:extLst>
            </p:cNvPr>
            <p:cNvSpPr txBox="1"/>
            <p:nvPr/>
          </p:nvSpPr>
          <p:spPr>
            <a:xfrm>
              <a:off x="597085" y="1720568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.9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B95940B-BFD9-0A49-8382-FC5CC9014BA0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  <p:sp>
        <p:nvSpPr>
          <p:cNvPr id="62" name="df">
            <a:extLst>
              <a:ext uri="{FF2B5EF4-FFF2-40B4-BE49-F238E27FC236}">
                <a16:creationId xmlns:a16="http://schemas.microsoft.com/office/drawing/2014/main" id="{A89FCF13-FFE3-7E45-9C03-9573BBEFCE3E}"/>
              </a:ext>
            </a:extLst>
          </p:cNvPr>
          <p:cNvSpPr txBox="1"/>
          <p:nvPr/>
        </p:nvSpPr>
        <p:spPr>
          <a:xfrm>
            <a:off x="640012" y="613638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.2</a:t>
            </a:r>
          </a:p>
        </p:txBody>
      </p:sp>
    </p:spTree>
    <p:extLst>
      <p:ext uri="{BB962C8B-B14F-4D97-AF65-F5344CB8AC3E}">
        <p14:creationId xmlns:p14="http://schemas.microsoft.com/office/powerpoint/2010/main" val="988117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33B9F3F-0E66-474C-9713-D8303CBC6159}"/>
              </a:ext>
            </a:extLst>
          </p:cNvPr>
          <p:cNvSpPr/>
          <p:nvPr/>
        </p:nvSpPr>
        <p:spPr>
          <a:xfrm>
            <a:off x="2152653" y="188979"/>
            <a:ext cx="2806062" cy="7853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2005C-4A7F-4E47-8CCC-EFADC3C54549}"/>
              </a:ext>
            </a:extLst>
          </p:cNvPr>
          <p:cNvSpPr/>
          <p:nvPr/>
        </p:nvSpPr>
        <p:spPr>
          <a:xfrm>
            <a:off x="7150243" y="188979"/>
            <a:ext cx="2806062" cy="785308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CC3949-CD66-1547-8DBD-F52212CEAF61}"/>
              </a:ext>
            </a:extLst>
          </p:cNvPr>
          <p:cNvGrpSpPr/>
          <p:nvPr/>
        </p:nvGrpSpPr>
        <p:grpSpPr>
          <a:xfrm>
            <a:off x="-212728" y="119827"/>
            <a:ext cx="2500281" cy="1246655"/>
            <a:chOff x="-800583" y="1083186"/>
            <a:chExt cx="4098041" cy="205730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6B73952-D375-6342-A75F-C3482398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CA13C10-131A-D04D-908B-4F1C04200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88734-4F1D-B449-B858-46FDA0D26CAB}"/>
                </a:ext>
              </a:extLst>
            </p:cNvPr>
            <p:cNvSpPr txBox="1"/>
            <p:nvPr/>
          </p:nvSpPr>
          <p:spPr>
            <a:xfrm>
              <a:off x="597085" y="1898103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1.2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E916B5-2629-5447-9BBB-C942AE1C328A}"/>
              </a:ext>
            </a:extLst>
          </p:cNvPr>
          <p:cNvGrpSpPr/>
          <p:nvPr/>
        </p:nvGrpSpPr>
        <p:grpSpPr>
          <a:xfrm>
            <a:off x="-219958" y="611613"/>
            <a:ext cx="2500281" cy="1246655"/>
            <a:chOff x="-800583" y="1083186"/>
            <a:chExt cx="4098041" cy="20573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2870E9-9EE4-034C-ABB7-31B9C6422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9B99B9-8F54-5745-8F57-26FE33711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BC6C5F-0893-3F45-AAA2-E2E686221173}"/>
                </a:ext>
              </a:extLst>
            </p:cNvPr>
            <p:cNvSpPr txBox="1"/>
            <p:nvPr/>
          </p:nvSpPr>
          <p:spPr>
            <a:xfrm>
              <a:off x="597085" y="1773828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088ED8-CFDE-7542-AC6C-49F9ED9D62F0}"/>
              </a:ext>
            </a:extLst>
          </p:cNvPr>
          <p:cNvGrpSpPr/>
          <p:nvPr/>
        </p:nvGrpSpPr>
        <p:grpSpPr>
          <a:xfrm>
            <a:off x="-218498" y="1076892"/>
            <a:ext cx="2500281" cy="1246655"/>
            <a:chOff x="-800583" y="1083186"/>
            <a:chExt cx="4098041" cy="2057305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C26EF70-3ACC-D446-9936-C1B0BC6F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800583" y="1083186"/>
              <a:ext cx="2019809" cy="202311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C395FCC-97B5-8A4D-A42D-7EB8079D8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77649" y="1117381"/>
              <a:ext cx="2019809" cy="202311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E7A7B1-5DAC-D14C-8ED5-B4258595F61F}"/>
                </a:ext>
              </a:extLst>
            </p:cNvPr>
            <p:cNvSpPr txBox="1"/>
            <p:nvPr/>
          </p:nvSpPr>
          <p:spPr>
            <a:xfrm>
              <a:off x="597085" y="1720568"/>
              <a:ext cx="1302706" cy="507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PS = .9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4611B5C-6111-8A4E-A208-8AC5CDAF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408" y="1487729"/>
            <a:ext cx="1244984" cy="12470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F02CF3-FA9B-7E46-994A-14564513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246" y="1487729"/>
            <a:ext cx="1244984" cy="12470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FAFD76-27F5-8B45-B258-6332D8E81C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234644" y="1875524"/>
            <a:ext cx="1244984" cy="124701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3DA4E49-7477-D74A-9113-C374B4D90E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3372" y="1859985"/>
            <a:ext cx="1244984" cy="12470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29314-6070-5E43-A755-1388A894F7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41945" y="2232560"/>
            <a:ext cx="1244984" cy="12470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CBE0F18-61F5-0145-B402-883426D3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5661" y="2228123"/>
            <a:ext cx="1244984" cy="12470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7CE711-F33B-C245-A595-08FE87DEE6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41945" y="2630747"/>
            <a:ext cx="1244984" cy="12470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897167-A167-E340-84DC-9E8CA0BE39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246" y="2630747"/>
            <a:ext cx="1244984" cy="12470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659190-FF8A-844B-9A73-490C8CEE2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945" y="3033695"/>
            <a:ext cx="1244984" cy="124701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5027698-8C8A-744D-938B-A82F507CC1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2954" y="3084815"/>
            <a:ext cx="1244984" cy="124701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3D71E9-547D-5A42-83D9-4E6CE6CA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241945" y="3429743"/>
            <a:ext cx="1244984" cy="124701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86731B-BCD8-FC42-A08E-299D9993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7729" y="3472609"/>
            <a:ext cx="1244984" cy="12470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B733B7-EC4A-4641-9802-280F97142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945" y="3824785"/>
            <a:ext cx="1244984" cy="12470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F04635C-DB75-414B-BCF7-B719E2D8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7729" y="3824785"/>
            <a:ext cx="1244984" cy="12470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73C40A-21B0-9C4A-AAFA-70DC25751104}"/>
              </a:ext>
            </a:extLst>
          </p:cNvPr>
          <p:cNvSpPr txBox="1"/>
          <p:nvPr/>
        </p:nvSpPr>
        <p:spPr>
          <a:xfrm>
            <a:off x="627154" y="1894676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6BCBB4-231F-0C48-A8E7-72079620524A}"/>
              </a:ext>
            </a:extLst>
          </p:cNvPr>
          <p:cNvSpPr txBox="1"/>
          <p:nvPr/>
        </p:nvSpPr>
        <p:spPr>
          <a:xfrm>
            <a:off x="627154" y="2304009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1E939A-F484-D94C-B18D-F95D3378FDE1}"/>
              </a:ext>
            </a:extLst>
          </p:cNvPr>
          <p:cNvSpPr txBox="1"/>
          <p:nvPr/>
        </p:nvSpPr>
        <p:spPr>
          <a:xfrm>
            <a:off x="619612" y="2660328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D14FAA-D99A-0F47-A3DA-2080EFEE3006}"/>
              </a:ext>
            </a:extLst>
          </p:cNvPr>
          <p:cNvSpPr txBox="1"/>
          <p:nvPr/>
        </p:nvSpPr>
        <p:spPr>
          <a:xfrm>
            <a:off x="619612" y="3069661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32E57E-E362-064C-B9FD-AE61796BF1E5}"/>
              </a:ext>
            </a:extLst>
          </p:cNvPr>
          <p:cNvSpPr txBox="1"/>
          <p:nvPr/>
        </p:nvSpPr>
        <p:spPr>
          <a:xfrm>
            <a:off x="630127" y="3445623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1.0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BD3888-17D9-6741-B110-174A173739A3}"/>
              </a:ext>
            </a:extLst>
          </p:cNvPr>
          <p:cNvSpPr txBox="1"/>
          <p:nvPr/>
        </p:nvSpPr>
        <p:spPr>
          <a:xfrm>
            <a:off x="630127" y="3854956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4D9240-6E2C-1942-B921-758A5DD07B38}"/>
              </a:ext>
            </a:extLst>
          </p:cNvPr>
          <p:cNvSpPr txBox="1"/>
          <p:nvPr/>
        </p:nvSpPr>
        <p:spPr>
          <a:xfrm>
            <a:off x="627154" y="4274329"/>
            <a:ext cx="79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PS = .9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44DA4C1-D5FB-EA47-BFEC-4821338D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104" y="3452659"/>
            <a:ext cx="2019809" cy="202311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AAF0CD9-D29C-EE4B-A802-ECC244D2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7458" y="3596709"/>
            <a:ext cx="2019809" cy="20231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8B6FD36-3402-0C46-BBAD-3ABBC92344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929002" y="3596709"/>
            <a:ext cx="2019809" cy="202311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0B86AD2-DE56-8D47-A129-E48E67B1E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593" y="4464214"/>
            <a:ext cx="2019809" cy="20231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EA70905-0BA3-DB45-B9C0-B64A4403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698" y="4437065"/>
            <a:ext cx="2019809" cy="202311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9451726-8072-6941-8F69-CD20B5C67E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297735" y="4740311"/>
            <a:ext cx="2019809" cy="202311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B71729-F218-B94B-924B-B1CC4AE99E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2210" y="3452659"/>
            <a:ext cx="2019809" cy="20231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1C19FA9-BB3D-B040-8290-D533B2069654}"/>
              </a:ext>
            </a:extLst>
          </p:cNvPr>
          <p:cNvSpPr txBox="1"/>
          <p:nvPr/>
        </p:nvSpPr>
        <p:spPr>
          <a:xfrm>
            <a:off x="9622019" y="6460175"/>
            <a:ext cx="256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(Thoemmes &amp; Kim, 2011)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4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Propensity Score Matching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E459FC-2C9C-3D4D-93CB-EC399DF92D28}"/>
              </a:ext>
            </a:extLst>
          </p:cNvPr>
          <p:cNvGraphicFramePr>
            <a:graphicFrameLocks noGrp="1"/>
          </p:cNvGraphicFramePr>
          <p:nvPr/>
        </p:nvGraphicFramePr>
        <p:xfrm>
          <a:off x="664191" y="1705471"/>
          <a:ext cx="10863618" cy="4858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1206">
                  <a:extLst>
                    <a:ext uri="{9D8B030D-6E8A-4147-A177-3AD203B41FA5}">
                      <a16:colId xmlns:a16="http://schemas.microsoft.com/office/drawing/2014/main" val="4257715134"/>
                    </a:ext>
                  </a:extLst>
                </a:gridCol>
                <a:gridCol w="3621206">
                  <a:extLst>
                    <a:ext uri="{9D8B030D-6E8A-4147-A177-3AD203B41FA5}">
                      <a16:colId xmlns:a16="http://schemas.microsoft.com/office/drawing/2014/main" val="3647254888"/>
                    </a:ext>
                  </a:extLst>
                </a:gridCol>
                <a:gridCol w="3621206">
                  <a:extLst>
                    <a:ext uri="{9D8B030D-6E8A-4147-A177-3AD203B41FA5}">
                      <a16:colId xmlns:a16="http://schemas.microsoft.com/office/drawing/2014/main" val="2406180612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Year of Birth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Physical Functioning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 Benefit 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970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Life Satisfaction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Number of Siblings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448795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Household ID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Family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Married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67404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Father Alive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Income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 Children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17724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Mother Alive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School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Employment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9431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Neighborhood Quality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Height (in meters)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3367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Ethnicity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Healthcare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Weight (in kg)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65524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Gross Wages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Urban/Rural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8485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Welfare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Exercise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97299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Household size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Father Education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Drinks Alcohol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75749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Self-Rated Physical Health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Mother Education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Does Drugs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2711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Body Mass Index (BMI)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Mother Age at Birth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Smokes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72612"/>
                  </a:ext>
                </a:extLst>
              </a:tr>
              <a:tr h="406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Loneliness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Doctor Visits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Physical Activity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188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0A4EE-53E1-A547-92FA-7AD8DE43A2F2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415373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9AED0D-5441-B84C-B5AD-7A70857DAD5E}"/>
              </a:ext>
            </a:extLst>
          </p:cNvPr>
          <p:cNvSpPr/>
          <p:nvPr/>
        </p:nvSpPr>
        <p:spPr>
          <a:xfrm>
            <a:off x="2305879" y="1981608"/>
            <a:ext cx="5883964" cy="3995122"/>
          </a:xfrm>
          <a:prstGeom prst="roundRect">
            <a:avLst/>
          </a:prstGeom>
          <a:noFill/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942A3-B1F4-7D4A-9225-8F92AF2D2892}"/>
              </a:ext>
            </a:extLst>
          </p:cNvPr>
          <p:cNvSpPr/>
          <p:nvPr/>
        </p:nvSpPr>
        <p:spPr>
          <a:xfrm>
            <a:off x="3223591" y="5546033"/>
            <a:ext cx="4048539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 and non-redundant specifications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290E89-7428-1044-8624-2DCC225BF9B5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299129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9AED0D-5441-B84C-B5AD-7A70857DAD5E}"/>
              </a:ext>
            </a:extLst>
          </p:cNvPr>
          <p:cNvSpPr/>
          <p:nvPr/>
        </p:nvSpPr>
        <p:spPr>
          <a:xfrm>
            <a:off x="2305879" y="1981608"/>
            <a:ext cx="5883964" cy="3995122"/>
          </a:xfrm>
          <a:prstGeom prst="roundRect">
            <a:avLst/>
          </a:prstGeom>
          <a:noFill/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942A3-B1F4-7D4A-9225-8F92AF2D2892}"/>
              </a:ext>
            </a:extLst>
          </p:cNvPr>
          <p:cNvSpPr/>
          <p:nvPr/>
        </p:nvSpPr>
        <p:spPr>
          <a:xfrm>
            <a:off x="3223591" y="5546033"/>
            <a:ext cx="4048539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 and non-redundant specifications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F6B7B-B2D8-2041-A7F2-E4EAD59232FD}"/>
              </a:ext>
            </a:extLst>
          </p:cNvPr>
          <p:cNvSpPr/>
          <p:nvPr/>
        </p:nvSpPr>
        <p:spPr>
          <a:xfrm>
            <a:off x="2769703" y="2438400"/>
            <a:ext cx="1828800" cy="1828800"/>
          </a:xfrm>
          <a:prstGeom prst="ellipse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Researcher #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75515-C64E-4743-962C-86514F0F4CB6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732339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9AED0D-5441-B84C-B5AD-7A70857DAD5E}"/>
              </a:ext>
            </a:extLst>
          </p:cNvPr>
          <p:cNvSpPr/>
          <p:nvPr/>
        </p:nvSpPr>
        <p:spPr>
          <a:xfrm>
            <a:off x="2305879" y="1981608"/>
            <a:ext cx="5883964" cy="3995122"/>
          </a:xfrm>
          <a:prstGeom prst="roundRect">
            <a:avLst/>
          </a:prstGeom>
          <a:noFill/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942A3-B1F4-7D4A-9225-8F92AF2D2892}"/>
              </a:ext>
            </a:extLst>
          </p:cNvPr>
          <p:cNvSpPr/>
          <p:nvPr/>
        </p:nvSpPr>
        <p:spPr>
          <a:xfrm>
            <a:off x="3223591" y="5546033"/>
            <a:ext cx="4048539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 and non-redundant specifications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F6B7B-B2D8-2041-A7F2-E4EAD59232FD}"/>
              </a:ext>
            </a:extLst>
          </p:cNvPr>
          <p:cNvSpPr/>
          <p:nvPr/>
        </p:nvSpPr>
        <p:spPr>
          <a:xfrm>
            <a:off x="2769703" y="2438400"/>
            <a:ext cx="1828800" cy="1828800"/>
          </a:xfrm>
          <a:prstGeom prst="ellipse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Researcher # 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7E59DA-3728-3842-8549-92E25822B3FA}"/>
              </a:ext>
            </a:extLst>
          </p:cNvPr>
          <p:cNvSpPr/>
          <p:nvPr/>
        </p:nvSpPr>
        <p:spPr>
          <a:xfrm>
            <a:off x="6096000" y="2141534"/>
            <a:ext cx="1828800" cy="1828800"/>
          </a:xfrm>
          <a:prstGeom prst="ellipse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Researcher # 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9AFE27-C081-CC4D-AB1A-0B468C45FD1F}"/>
              </a:ext>
            </a:extLst>
          </p:cNvPr>
          <p:cNvSpPr/>
          <p:nvPr/>
        </p:nvSpPr>
        <p:spPr>
          <a:xfrm>
            <a:off x="3816625" y="3488184"/>
            <a:ext cx="1828800" cy="1828800"/>
          </a:xfrm>
          <a:prstGeom prst="ellipse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Researcher # 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F095E1-B9F3-794C-8DDB-1AD508998FD5}"/>
              </a:ext>
            </a:extLst>
          </p:cNvPr>
          <p:cNvSpPr/>
          <p:nvPr/>
        </p:nvSpPr>
        <p:spPr>
          <a:xfrm>
            <a:off x="4432852" y="2230332"/>
            <a:ext cx="1828800" cy="1828800"/>
          </a:xfrm>
          <a:prstGeom prst="ellipse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Researcher #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859326-5154-5445-B454-345ECB347857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494066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9AED0D-5441-B84C-B5AD-7A70857DAD5E}"/>
              </a:ext>
            </a:extLst>
          </p:cNvPr>
          <p:cNvSpPr/>
          <p:nvPr/>
        </p:nvSpPr>
        <p:spPr>
          <a:xfrm>
            <a:off x="2305879" y="1981608"/>
            <a:ext cx="5883964" cy="3995122"/>
          </a:xfrm>
          <a:prstGeom prst="roundRect">
            <a:avLst/>
          </a:prstGeom>
          <a:noFill/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942A3-B1F4-7D4A-9225-8F92AF2D2892}"/>
              </a:ext>
            </a:extLst>
          </p:cNvPr>
          <p:cNvSpPr/>
          <p:nvPr/>
        </p:nvSpPr>
        <p:spPr>
          <a:xfrm>
            <a:off x="3223591" y="5546033"/>
            <a:ext cx="4048539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Valid and non-redundant specifications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F6B7B-B2D8-2041-A7F2-E4EAD59232FD}"/>
              </a:ext>
            </a:extLst>
          </p:cNvPr>
          <p:cNvSpPr/>
          <p:nvPr/>
        </p:nvSpPr>
        <p:spPr>
          <a:xfrm>
            <a:off x="2769703" y="2438400"/>
            <a:ext cx="1828800" cy="1828800"/>
          </a:xfrm>
          <a:prstGeom prst="ellipse">
            <a:avLst/>
          </a:prstGeom>
          <a:solidFill>
            <a:srgbClr val="2F2EF9"/>
          </a:solidFill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7E59DA-3728-3842-8549-92E25822B3FA}"/>
              </a:ext>
            </a:extLst>
          </p:cNvPr>
          <p:cNvSpPr/>
          <p:nvPr/>
        </p:nvSpPr>
        <p:spPr>
          <a:xfrm>
            <a:off x="6096000" y="2141534"/>
            <a:ext cx="1828800" cy="1828800"/>
          </a:xfrm>
          <a:prstGeom prst="ellipse">
            <a:avLst/>
          </a:prstGeom>
          <a:solidFill>
            <a:srgbClr val="2F2EF9"/>
          </a:solidFill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9AFE27-C081-CC4D-AB1A-0B468C45FD1F}"/>
              </a:ext>
            </a:extLst>
          </p:cNvPr>
          <p:cNvSpPr/>
          <p:nvPr/>
        </p:nvSpPr>
        <p:spPr>
          <a:xfrm>
            <a:off x="3816625" y="3488184"/>
            <a:ext cx="1828800" cy="1828800"/>
          </a:xfrm>
          <a:prstGeom prst="ellipse">
            <a:avLst/>
          </a:prstGeom>
          <a:solidFill>
            <a:srgbClr val="2F2EF9"/>
          </a:solidFill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F095E1-B9F3-794C-8DDB-1AD508998FD5}"/>
              </a:ext>
            </a:extLst>
          </p:cNvPr>
          <p:cNvSpPr/>
          <p:nvPr/>
        </p:nvSpPr>
        <p:spPr>
          <a:xfrm>
            <a:off x="4432852" y="2230332"/>
            <a:ext cx="1828800" cy="1828800"/>
          </a:xfrm>
          <a:prstGeom prst="ellipse">
            <a:avLst/>
          </a:prstGeom>
          <a:solidFill>
            <a:srgbClr val="2F2EF9"/>
          </a:solidFill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DB7A2C-99A2-3447-92B7-034F8F8F8497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1278737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345841-0515-E240-B6C0-E8C05102B2CF}"/>
              </a:ext>
            </a:extLst>
          </p:cNvPr>
          <p:cNvSpPr/>
          <p:nvPr/>
        </p:nvSpPr>
        <p:spPr>
          <a:xfrm>
            <a:off x="1951728" y="1872974"/>
            <a:ext cx="8288544" cy="469126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81ABB-27FD-2444-9031-547D5BBCA53D}"/>
              </a:ext>
            </a:extLst>
          </p:cNvPr>
          <p:cNvSpPr/>
          <p:nvPr/>
        </p:nvSpPr>
        <p:spPr>
          <a:xfrm>
            <a:off x="6559827" y="6149006"/>
            <a:ext cx="2955234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All possible specifications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9AED0D-5441-B84C-B5AD-7A70857DAD5E}"/>
              </a:ext>
            </a:extLst>
          </p:cNvPr>
          <p:cNvSpPr/>
          <p:nvPr/>
        </p:nvSpPr>
        <p:spPr>
          <a:xfrm>
            <a:off x="2305879" y="1981608"/>
            <a:ext cx="5883964" cy="3995122"/>
          </a:xfrm>
          <a:prstGeom prst="roundRect">
            <a:avLst/>
          </a:prstGeom>
          <a:solidFill>
            <a:srgbClr val="2F2EF9"/>
          </a:solidFill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9942A3-B1F4-7D4A-9225-8F92AF2D2892}"/>
              </a:ext>
            </a:extLst>
          </p:cNvPr>
          <p:cNvSpPr/>
          <p:nvPr/>
        </p:nvSpPr>
        <p:spPr>
          <a:xfrm>
            <a:off x="3223591" y="5546033"/>
            <a:ext cx="4048539" cy="371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Valid and non-redundant specifications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6AF6B7B-B2D8-2041-A7F2-E4EAD59232FD}"/>
              </a:ext>
            </a:extLst>
          </p:cNvPr>
          <p:cNvSpPr/>
          <p:nvPr/>
        </p:nvSpPr>
        <p:spPr>
          <a:xfrm>
            <a:off x="2769703" y="2438400"/>
            <a:ext cx="1828800" cy="182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7E59DA-3728-3842-8549-92E25822B3FA}"/>
              </a:ext>
            </a:extLst>
          </p:cNvPr>
          <p:cNvSpPr/>
          <p:nvPr/>
        </p:nvSpPr>
        <p:spPr>
          <a:xfrm>
            <a:off x="6096000" y="2141534"/>
            <a:ext cx="1828800" cy="182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9AFE27-C081-CC4D-AB1A-0B468C45FD1F}"/>
              </a:ext>
            </a:extLst>
          </p:cNvPr>
          <p:cNvSpPr/>
          <p:nvPr/>
        </p:nvSpPr>
        <p:spPr>
          <a:xfrm>
            <a:off x="3816625" y="3488184"/>
            <a:ext cx="1828800" cy="182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F095E1-B9F3-794C-8DDB-1AD508998FD5}"/>
              </a:ext>
            </a:extLst>
          </p:cNvPr>
          <p:cNvSpPr/>
          <p:nvPr/>
        </p:nvSpPr>
        <p:spPr>
          <a:xfrm>
            <a:off x="4432852" y="2230332"/>
            <a:ext cx="1828800" cy="182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Researcher #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DEFFB-4325-E449-9AEC-71CF5FD499AF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137501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5952114" y="413872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69" y="469841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4578966" y="548790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5F32042-7B44-E342-983F-F79CA091B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46722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7078088-39FE-AD46-9E68-025F82656F27}"/>
              </a:ext>
            </a:extLst>
          </p:cNvPr>
          <p:cNvSpPr/>
          <p:nvPr/>
        </p:nvSpPr>
        <p:spPr>
          <a:xfrm>
            <a:off x="7199692" y="1402334"/>
            <a:ext cx="3930733" cy="486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558EC2-C8F9-6A49-A9D6-07CA395E84F9}"/>
              </a:ext>
            </a:extLst>
          </p:cNvPr>
          <p:cNvSpPr/>
          <p:nvPr/>
        </p:nvSpPr>
        <p:spPr>
          <a:xfrm>
            <a:off x="903997" y="1873493"/>
            <a:ext cx="3930733" cy="486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0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4BADA-B371-724A-8341-454C6C6851DE}"/>
              </a:ext>
            </a:extLst>
          </p:cNvPr>
          <p:cNvSpPr/>
          <p:nvPr/>
        </p:nvSpPr>
        <p:spPr>
          <a:xfrm>
            <a:off x="778328" y="1589897"/>
            <a:ext cx="2536371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DC3979-312C-BC43-8861-0CB6CADBDE0F}"/>
              </a:ext>
            </a:extLst>
          </p:cNvPr>
          <p:cNvSpPr/>
          <p:nvPr/>
        </p:nvSpPr>
        <p:spPr>
          <a:xfrm>
            <a:off x="8877297" y="1589897"/>
            <a:ext cx="2536371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CFA43C-E69A-F24F-93CF-65D69BADB6BB}"/>
              </a:ext>
            </a:extLst>
          </p:cNvPr>
          <p:cNvSpPr/>
          <p:nvPr/>
        </p:nvSpPr>
        <p:spPr>
          <a:xfrm>
            <a:off x="6177640" y="1589897"/>
            <a:ext cx="2536371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B0ADC7-A54F-0F49-8142-255D0715489E}"/>
              </a:ext>
            </a:extLst>
          </p:cNvPr>
          <p:cNvSpPr/>
          <p:nvPr/>
        </p:nvSpPr>
        <p:spPr>
          <a:xfrm>
            <a:off x="3477984" y="1589897"/>
            <a:ext cx="2536371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472F3C-1080-A148-96A3-C8071D2D3930}"/>
              </a:ext>
            </a:extLst>
          </p:cNvPr>
          <p:cNvSpPr/>
          <p:nvPr/>
        </p:nvSpPr>
        <p:spPr>
          <a:xfrm>
            <a:off x="778329" y="2933703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1. 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DFD67-0FBC-8D4B-82A3-3B2DD4DD81BB}"/>
              </a:ext>
            </a:extLst>
          </p:cNvPr>
          <p:cNvSpPr/>
          <p:nvPr/>
        </p:nvSpPr>
        <p:spPr>
          <a:xfrm>
            <a:off x="778329" y="3580054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2. Gender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9D93B-070D-064E-BE61-B3EF02AE4211}"/>
              </a:ext>
            </a:extLst>
          </p:cNvPr>
          <p:cNvSpPr/>
          <p:nvPr/>
        </p:nvSpPr>
        <p:spPr>
          <a:xfrm>
            <a:off x="778329" y="4228018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3. Health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952D7-6530-8543-B8A6-D14AD1A34B0A}"/>
              </a:ext>
            </a:extLst>
          </p:cNvPr>
          <p:cNvSpPr/>
          <p:nvPr/>
        </p:nvSpPr>
        <p:spPr>
          <a:xfrm>
            <a:off x="778329" y="4875982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4. 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B8B643-933B-CC42-AF78-ADBB895F0B37}"/>
              </a:ext>
            </a:extLst>
          </p:cNvPr>
          <p:cNvSpPr/>
          <p:nvPr/>
        </p:nvSpPr>
        <p:spPr>
          <a:xfrm>
            <a:off x="3477984" y="2932090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5. Age + Gender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B0247-FD63-254C-8245-EFF6435A5083}"/>
              </a:ext>
            </a:extLst>
          </p:cNvPr>
          <p:cNvSpPr/>
          <p:nvPr/>
        </p:nvSpPr>
        <p:spPr>
          <a:xfrm>
            <a:off x="3477984" y="3580054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6. Age +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6788B-E51B-7640-8643-4972F838F4EB}"/>
              </a:ext>
            </a:extLst>
          </p:cNvPr>
          <p:cNvSpPr/>
          <p:nvPr/>
        </p:nvSpPr>
        <p:spPr>
          <a:xfrm>
            <a:off x="3474133" y="4228018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7. Age + 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0A01E-DCF3-0940-BA6A-6509C59D5FA0}"/>
              </a:ext>
            </a:extLst>
          </p:cNvPr>
          <p:cNvSpPr/>
          <p:nvPr/>
        </p:nvSpPr>
        <p:spPr>
          <a:xfrm>
            <a:off x="3470287" y="5523946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9. Gender + 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A8A5B-38EE-1348-99AC-7E6196C6D8AF}"/>
              </a:ext>
            </a:extLst>
          </p:cNvPr>
          <p:cNvSpPr/>
          <p:nvPr/>
        </p:nvSpPr>
        <p:spPr>
          <a:xfrm>
            <a:off x="3470286" y="6171912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10. Health + 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A6D334-8554-D845-9F7F-2869FE8B74E4}"/>
              </a:ext>
            </a:extLst>
          </p:cNvPr>
          <p:cNvSpPr/>
          <p:nvPr/>
        </p:nvSpPr>
        <p:spPr>
          <a:xfrm>
            <a:off x="3470288" y="4875982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8. Gender + Health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F15FF8-6DDB-7C46-A45D-84C6C88D136B}"/>
              </a:ext>
            </a:extLst>
          </p:cNvPr>
          <p:cNvSpPr/>
          <p:nvPr/>
        </p:nvSpPr>
        <p:spPr>
          <a:xfrm>
            <a:off x="6185342" y="2929536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11. Age + Gender + Health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BA3E3-569B-4340-8A80-C8BA046E0B76}"/>
              </a:ext>
            </a:extLst>
          </p:cNvPr>
          <p:cNvSpPr/>
          <p:nvPr/>
        </p:nvSpPr>
        <p:spPr>
          <a:xfrm>
            <a:off x="6185342" y="3578351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12. Age + Gender + 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9A30C2-112A-734C-9733-DAFE4EF16851}"/>
              </a:ext>
            </a:extLst>
          </p:cNvPr>
          <p:cNvSpPr/>
          <p:nvPr/>
        </p:nvSpPr>
        <p:spPr>
          <a:xfrm>
            <a:off x="6177641" y="4227166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13. Age + SES + Health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9CF90F-45B2-4743-8678-EE05BC0F025D}"/>
              </a:ext>
            </a:extLst>
          </p:cNvPr>
          <p:cNvSpPr/>
          <p:nvPr/>
        </p:nvSpPr>
        <p:spPr>
          <a:xfrm>
            <a:off x="6185342" y="4875982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14. Gender + Health + 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4745D1-05CB-3F48-B82C-55DFCFB22B1F}"/>
              </a:ext>
            </a:extLst>
          </p:cNvPr>
          <p:cNvSpPr/>
          <p:nvPr/>
        </p:nvSpPr>
        <p:spPr>
          <a:xfrm>
            <a:off x="8877298" y="2929536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15. Age + Gender  + Health + 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B61801-0F69-944E-A34A-34B220911E80}"/>
              </a:ext>
            </a:extLst>
          </p:cNvPr>
          <p:cNvSpPr/>
          <p:nvPr/>
        </p:nvSpPr>
        <p:spPr>
          <a:xfrm>
            <a:off x="778328" y="2403099"/>
            <a:ext cx="253637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1 Covariate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BE9960-DE7A-F547-83B5-E08EFDCE47ED}"/>
              </a:ext>
            </a:extLst>
          </p:cNvPr>
          <p:cNvSpPr/>
          <p:nvPr/>
        </p:nvSpPr>
        <p:spPr>
          <a:xfrm>
            <a:off x="8877297" y="2403099"/>
            <a:ext cx="253637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4 Covariates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A07C6-282D-464F-994E-4B0738911A6C}"/>
              </a:ext>
            </a:extLst>
          </p:cNvPr>
          <p:cNvSpPr/>
          <p:nvPr/>
        </p:nvSpPr>
        <p:spPr>
          <a:xfrm>
            <a:off x="6177640" y="2403099"/>
            <a:ext cx="253637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3 Covariates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2B320B-77B0-144B-8535-35BF790389A2}"/>
              </a:ext>
            </a:extLst>
          </p:cNvPr>
          <p:cNvSpPr/>
          <p:nvPr/>
        </p:nvSpPr>
        <p:spPr>
          <a:xfrm>
            <a:off x="3477984" y="2403099"/>
            <a:ext cx="253637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2 Covariates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DDE395-C632-D447-B10F-6954D0FD3738}"/>
              </a:ext>
            </a:extLst>
          </p:cNvPr>
          <p:cNvSpPr/>
          <p:nvPr/>
        </p:nvSpPr>
        <p:spPr>
          <a:xfrm>
            <a:off x="6901543" y="5693229"/>
            <a:ext cx="4822371" cy="849085"/>
          </a:xfrm>
          <a:prstGeom prst="rect">
            <a:avLst/>
          </a:prstGeom>
          <a:noFill/>
          <a:ln w="5715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Total Specifications = 2</a:t>
            </a:r>
            <a:r>
              <a:rPr lang="en-US" sz="2800" b="1" baseline="30000" dirty="0">
                <a:solidFill>
                  <a:srgbClr val="1C9845"/>
                </a:solidFill>
              </a:rPr>
              <a:t># of terms</a:t>
            </a:r>
            <a:endParaRPr lang="en-US" sz="2800" b="1" dirty="0">
              <a:solidFill>
                <a:srgbClr val="1C984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FB21D7-A9AA-2B48-9AEC-3496002A9626}"/>
              </a:ext>
            </a:extLst>
          </p:cNvPr>
          <p:cNvSpPr/>
          <p:nvPr/>
        </p:nvSpPr>
        <p:spPr>
          <a:xfrm>
            <a:off x="8892701" y="4227166"/>
            <a:ext cx="2536371" cy="57565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16.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8D8E41-FF56-DF4C-8F57-542A12068129}"/>
              </a:ext>
            </a:extLst>
          </p:cNvPr>
          <p:cNvSpPr/>
          <p:nvPr/>
        </p:nvSpPr>
        <p:spPr>
          <a:xfrm>
            <a:off x="8892700" y="3700729"/>
            <a:ext cx="2536371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C9845"/>
                </a:solidFill>
              </a:rPr>
              <a:t>0 Covariates</a:t>
            </a:r>
          </a:p>
        </p:txBody>
      </p:sp>
    </p:spTree>
    <p:extLst>
      <p:ext uri="{BB962C8B-B14F-4D97-AF65-F5344CB8AC3E}">
        <p14:creationId xmlns:p14="http://schemas.microsoft.com/office/powerpoint/2010/main" val="15685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/>
      <p:bldP spid="27" grpId="0"/>
      <p:bldP spid="28" grpId="0"/>
      <p:bldP spid="29" grpId="0"/>
      <p:bldP spid="31" grpId="0" animBg="1"/>
      <p:bldP spid="30" grpId="0" animBg="1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11A39F-ECAE-2B4E-9CBC-B71A390E25FD}"/>
              </a:ext>
            </a:extLst>
          </p:cNvPr>
          <p:cNvSpPr/>
          <p:nvPr/>
        </p:nvSpPr>
        <p:spPr>
          <a:xfrm rot="16200000">
            <a:off x="-1285558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1. 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EB0EA-1ADE-BC4E-B35D-078C1D492FF8}"/>
              </a:ext>
            </a:extLst>
          </p:cNvPr>
          <p:cNvSpPr/>
          <p:nvPr/>
        </p:nvSpPr>
        <p:spPr>
          <a:xfrm rot="16200000">
            <a:off x="-557121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2. Gender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EBF55-1288-D14E-B015-5B54EFCA9047}"/>
              </a:ext>
            </a:extLst>
          </p:cNvPr>
          <p:cNvSpPr/>
          <p:nvPr/>
        </p:nvSpPr>
        <p:spPr>
          <a:xfrm rot="16200000">
            <a:off x="171315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3. Health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A72AC-A9AF-B34A-8114-EDF779487F76}"/>
              </a:ext>
            </a:extLst>
          </p:cNvPr>
          <p:cNvSpPr/>
          <p:nvPr/>
        </p:nvSpPr>
        <p:spPr>
          <a:xfrm rot="16200000">
            <a:off x="899752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4. 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611B4-35F3-5448-B8C5-886B09A66BBE}"/>
              </a:ext>
            </a:extLst>
          </p:cNvPr>
          <p:cNvSpPr/>
          <p:nvPr/>
        </p:nvSpPr>
        <p:spPr>
          <a:xfrm rot="16200000">
            <a:off x="2356626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5. Age + 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F9BAA7-B8F6-694A-878C-F5D199C58BCF}"/>
              </a:ext>
            </a:extLst>
          </p:cNvPr>
          <p:cNvSpPr/>
          <p:nvPr/>
        </p:nvSpPr>
        <p:spPr>
          <a:xfrm rot="16200000">
            <a:off x="3813499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6. Age + Health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1DAA8-2FDC-0E4D-946D-A632F940C4B4}"/>
              </a:ext>
            </a:extLst>
          </p:cNvPr>
          <p:cNvSpPr/>
          <p:nvPr/>
        </p:nvSpPr>
        <p:spPr>
          <a:xfrm rot="16200000">
            <a:off x="1628189" y="4525300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7. Age + 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B096A-F3DC-1D4D-9E89-983EB08D49E4}"/>
              </a:ext>
            </a:extLst>
          </p:cNvPr>
          <p:cNvSpPr/>
          <p:nvPr/>
        </p:nvSpPr>
        <p:spPr>
          <a:xfrm rot="16200000">
            <a:off x="4541936" y="4529146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9. Gender + 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B2BC2-0860-A84C-8336-EDC315FC93F9}"/>
              </a:ext>
            </a:extLst>
          </p:cNvPr>
          <p:cNvSpPr/>
          <p:nvPr/>
        </p:nvSpPr>
        <p:spPr>
          <a:xfrm rot="16200000">
            <a:off x="5270373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10. Health + 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3AF7B-FDE7-6943-9392-4584383DA51A}"/>
              </a:ext>
            </a:extLst>
          </p:cNvPr>
          <p:cNvSpPr/>
          <p:nvPr/>
        </p:nvSpPr>
        <p:spPr>
          <a:xfrm rot="16200000">
            <a:off x="3085062" y="45291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8. Gender + Health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851D-65FA-9948-B69F-1A5608FF86FB}"/>
              </a:ext>
            </a:extLst>
          </p:cNvPr>
          <p:cNvSpPr/>
          <p:nvPr/>
        </p:nvSpPr>
        <p:spPr>
          <a:xfrm rot="16200000">
            <a:off x="5998809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11. Age + Gender +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ACB2E-DB0C-2345-A529-F2E444206686}"/>
              </a:ext>
            </a:extLst>
          </p:cNvPr>
          <p:cNvSpPr/>
          <p:nvPr/>
        </p:nvSpPr>
        <p:spPr>
          <a:xfrm rot="16200000">
            <a:off x="6727246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12. Age + Gender + 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1D6469-2147-504B-8372-D6033E1DF5D7}"/>
              </a:ext>
            </a:extLst>
          </p:cNvPr>
          <p:cNvSpPr/>
          <p:nvPr/>
        </p:nvSpPr>
        <p:spPr>
          <a:xfrm rot="16200000">
            <a:off x="7455683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13. Age + SES + Health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E3CA5-27F8-134A-B1F2-3A30F6966AAA}"/>
              </a:ext>
            </a:extLst>
          </p:cNvPr>
          <p:cNvSpPr/>
          <p:nvPr/>
        </p:nvSpPr>
        <p:spPr>
          <a:xfrm rot="16200000">
            <a:off x="8184120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14. Gender + Health + 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900D4-B98D-A645-AE04-6143340CD068}"/>
              </a:ext>
            </a:extLst>
          </p:cNvPr>
          <p:cNvSpPr/>
          <p:nvPr/>
        </p:nvSpPr>
        <p:spPr>
          <a:xfrm rot="16200000">
            <a:off x="8912556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15. Age + Gender  + Health + SES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D0993C-3F37-3E42-AE6C-317098110353}"/>
              </a:ext>
            </a:extLst>
          </p:cNvPr>
          <p:cNvCxnSpPr>
            <a:cxnSpLocks/>
          </p:cNvCxnSpPr>
          <p:nvPr/>
        </p:nvCxnSpPr>
        <p:spPr>
          <a:xfrm>
            <a:off x="116991" y="2301669"/>
            <a:ext cx="119052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B4468D62-0A42-CE41-AC67-E00ED1C3AEEE}"/>
              </a:ext>
            </a:extLst>
          </p:cNvPr>
          <p:cNvSpPr/>
          <p:nvPr/>
        </p:nvSpPr>
        <p:spPr>
          <a:xfrm rot="16200000">
            <a:off x="5026794" y="-3330733"/>
            <a:ext cx="2138412" cy="11381054"/>
          </a:xfrm>
          <a:custGeom>
            <a:avLst/>
            <a:gdLst>
              <a:gd name="connsiteX0" fmla="*/ 0 w 864296"/>
              <a:gd name="connsiteY0" fmla="*/ 0 h 6125227"/>
              <a:gd name="connsiteX1" fmla="*/ 112735 w 864296"/>
              <a:gd name="connsiteY1" fmla="*/ 450937 h 6125227"/>
              <a:gd name="connsiteX2" fmla="*/ 125261 w 864296"/>
              <a:gd name="connsiteY2" fmla="*/ 876822 h 6125227"/>
              <a:gd name="connsiteX3" fmla="*/ 425885 w 864296"/>
              <a:gd name="connsiteY3" fmla="*/ 1340285 h 6125227"/>
              <a:gd name="connsiteX4" fmla="*/ 363255 w 864296"/>
              <a:gd name="connsiteY4" fmla="*/ 1741118 h 6125227"/>
              <a:gd name="connsiteX5" fmla="*/ 438411 w 864296"/>
              <a:gd name="connsiteY5" fmla="*/ 2179529 h 6125227"/>
              <a:gd name="connsiteX6" fmla="*/ 313151 w 864296"/>
              <a:gd name="connsiteY6" fmla="*/ 2617939 h 6125227"/>
              <a:gd name="connsiteX7" fmla="*/ 325677 w 864296"/>
              <a:gd name="connsiteY7" fmla="*/ 3043824 h 6125227"/>
              <a:gd name="connsiteX8" fmla="*/ 350729 w 864296"/>
              <a:gd name="connsiteY8" fmla="*/ 3469709 h 6125227"/>
              <a:gd name="connsiteX9" fmla="*/ 713984 w 864296"/>
              <a:gd name="connsiteY9" fmla="*/ 3945698 h 6125227"/>
              <a:gd name="connsiteX10" fmla="*/ 801666 w 864296"/>
              <a:gd name="connsiteY10" fmla="*/ 4384109 h 6125227"/>
              <a:gd name="connsiteX11" fmla="*/ 751562 w 864296"/>
              <a:gd name="connsiteY11" fmla="*/ 4747364 h 6125227"/>
              <a:gd name="connsiteX12" fmla="*/ 676406 w 864296"/>
              <a:gd name="connsiteY12" fmla="*/ 5160723 h 6125227"/>
              <a:gd name="connsiteX13" fmla="*/ 864296 w 864296"/>
              <a:gd name="connsiteY13" fmla="*/ 5649238 h 6125227"/>
              <a:gd name="connsiteX14" fmla="*/ 400833 w 864296"/>
              <a:gd name="connsiteY14" fmla="*/ 6125227 h 612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4296" h="6125227">
                <a:moveTo>
                  <a:pt x="0" y="0"/>
                </a:moveTo>
                <a:lnTo>
                  <a:pt x="112735" y="450937"/>
                </a:lnTo>
                <a:lnTo>
                  <a:pt x="125261" y="876822"/>
                </a:lnTo>
                <a:lnTo>
                  <a:pt x="425885" y="1340285"/>
                </a:lnTo>
                <a:lnTo>
                  <a:pt x="363255" y="1741118"/>
                </a:lnTo>
                <a:lnTo>
                  <a:pt x="438411" y="2179529"/>
                </a:lnTo>
                <a:lnTo>
                  <a:pt x="313151" y="2617939"/>
                </a:lnTo>
                <a:lnTo>
                  <a:pt x="325677" y="3043824"/>
                </a:lnTo>
                <a:lnTo>
                  <a:pt x="350729" y="3469709"/>
                </a:lnTo>
                <a:lnTo>
                  <a:pt x="713984" y="3945698"/>
                </a:lnTo>
                <a:lnTo>
                  <a:pt x="801666" y="4384109"/>
                </a:lnTo>
                <a:lnTo>
                  <a:pt x="751562" y="4747364"/>
                </a:lnTo>
                <a:lnTo>
                  <a:pt x="676406" y="5160723"/>
                </a:lnTo>
                <a:lnTo>
                  <a:pt x="864296" y="5649238"/>
                </a:lnTo>
                <a:lnTo>
                  <a:pt x="400833" y="612522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6EF94-80E4-CC46-AB14-1044A002053C}"/>
              </a:ext>
            </a:extLst>
          </p:cNvPr>
          <p:cNvCxnSpPr>
            <a:cxnSpLocks/>
          </p:cNvCxnSpPr>
          <p:nvPr/>
        </p:nvCxnSpPr>
        <p:spPr>
          <a:xfrm flipV="1">
            <a:off x="116991" y="46149"/>
            <a:ext cx="0" cy="457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4D2DF-64DD-DE4B-9644-E8260C71BA15}"/>
              </a:ext>
            </a:extLst>
          </p:cNvPr>
          <p:cNvSpPr/>
          <p:nvPr/>
        </p:nvSpPr>
        <p:spPr>
          <a:xfrm rot="16200000">
            <a:off x="9640993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16. </a:t>
            </a:r>
          </a:p>
        </p:txBody>
      </p:sp>
    </p:spTree>
    <p:extLst>
      <p:ext uri="{BB962C8B-B14F-4D97-AF65-F5344CB8AC3E}">
        <p14:creationId xmlns:p14="http://schemas.microsoft.com/office/powerpoint/2010/main" val="3968585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11A39F-ECAE-2B4E-9CBC-B71A390E25FD}"/>
              </a:ext>
            </a:extLst>
          </p:cNvPr>
          <p:cNvSpPr/>
          <p:nvPr/>
        </p:nvSpPr>
        <p:spPr>
          <a:xfrm rot="16200000">
            <a:off x="-1285558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1. 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EB0EA-1ADE-BC4E-B35D-078C1D492FF8}"/>
              </a:ext>
            </a:extLst>
          </p:cNvPr>
          <p:cNvSpPr/>
          <p:nvPr/>
        </p:nvSpPr>
        <p:spPr>
          <a:xfrm rot="16200000">
            <a:off x="-557121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2. Gender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EBF55-1288-D14E-B015-5B54EFCA9047}"/>
              </a:ext>
            </a:extLst>
          </p:cNvPr>
          <p:cNvSpPr/>
          <p:nvPr/>
        </p:nvSpPr>
        <p:spPr>
          <a:xfrm rot="16200000">
            <a:off x="171315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3. Health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A72AC-A9AF-B34A-8114-EDF779487F76}"/>
              </a:ext>
            </a:extLst>
          </p:cNvPr>
          <p:cNvSpPr/>
          <p:nvPr/>
        </p:nvSpPr>
        <p:spPr>
          <a:xfrm rot="16200000">
            <a:off x="899752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4. 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611B4-35F3-5448-B8C5-886B09A66BBE}"/>
              </a:ext>
            </a:extLst>
          </p:cNvPr>
          <p:cNvSpPr/>
          <p:nvPr/>
        </p:nvSpPr>
        <p:spPr>
          <a:xfrm rot="16200000">
            <a:off x="2356626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5. Age + Gender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F9BAA7-B8F6-694A-878C-F5D199C58BCF}"/>
              </a:ext>
            </a:extLst>
          </p:cNvPr>
          <p:cNvSpPr/>
          <p:nvPr/>
        </p:nvSpPr>
        <p:spPr>
          <a:xfrm rot="16200000">
            <a:off x="3813499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6. Age + Health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1DAA8-2FDC-0E4D-946D-A632F940C4B4}"/>
              </a:ext>
            </a:extLst>
          </p:cNvPr>
          <p:cNvSpPr/>
          <p:nvPr/>
        </p:nvSpPr>
        <p:spPr>
          <a:xfrm rot="16200000">
            <a:off x="1628189" y="4525300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7. Age + 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B096A-F3DC-1D4D-9E89-983EB08D49E4}"/>
              </a:ext>
            </a:extLst>
          </p:cNvPr>
          <p:cNvSpPr/>
          <p:nvPr/>
        </p:nvSpPr>
        <p:spPr>
          <a:xfrm rot="16200000">
            <a:off x="4541936" y="4529146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9. Gender + 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B2BC2-0860-A84C-8336-EDC315FC93F9}"/>
              </a:ext>
            </a:extLst>
          </p:cNvPr>
          <p:cNvSpPr/>
          <p:nvPr/>
        </p:nvSpPr>
        <p:spPr>
          <a:xfrm rot="16200000">
            <a:off x="5270373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10. Health + 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3AF7B-FDE7-6943-9392-4584383DA51A}"/>
              </a:ext>
            </a:extLst>
          </p:cNvPr>
          <p:cNvSpPr/>
          <p:nvPr/>
        </p:nvSpPr>
        <p:spPr>
          <a:xfrm rot="16200000">
            <a:off x="3085062" y="45291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8. Gender + Health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851D-65FA-9948-B69F-1A5608FF86FB}"/>
              </a:ext>
            </a:extLst>
          </p:cNvPr>
          <p:cNvSpPr/>
          <p:nvPr/>
        </p:nvSpPr>
        <p:spPr>
          <a:xfrm rot="16200000">
            <a:off x="5998809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11. Age + Gender +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ACB2E-DB0C-2345-A529-F2E444206686}"/>
              </a:ext>
            </a:extLst>
          </p:cNvPr>
          <p:cNvSpPr/>
          <p:nvPr/>
        </p:nvSpPr>
        <p:spPr>
          <a:xfrm rot="16200000">
            <a:off x="6727246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12. Age + Gender + 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1D6469-2147-504B-8372-D6033E1DF5D7}"/>
              </a:ext>
            </a:extLst>
          </p:cNvPr>
          <p:cNvSpPr/>
          <p:nvPr/>
        </p:nvSpPr>
        <p:spPr>
          <a:xfrm rot="16200000">
            <a:off x="7455683" y="4536845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13. Age + SES + Health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E3CA5-27F8-134A-B1F2-3A30F6966AAA}"/>
              </a:ext>
            </a:extLst>
          </p:cNvPr>
          <p:cNvSpPr/>
          <p:nvPr/>
        </p:nvSpPr>
        <p:spPr>
          <a:xfrm rot="16200000">
            <a:off x="8184120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14. Gender + Health + 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900D4-B98D-A645-AE04-6143340CD068}"/>
              </a:ext>
            </a:extLst>
          </p:cNvPr>
          <p:cNvSpPr/>
          <p:nvPr/>
        </p:nvSpPr>
        <p:spPr>
          <a:xfrm rot="16200000">
            <a:off x="8912556" y="4529144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15. Age + Gender  + Health + SES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D0993C-3F37-3E42-AE6C-317098110353}"/>
              </a:ext>
            </a:extLst>
          </p:cNvPr>
          <p:cNvCxnSpPr>
            <a:cxnSpLocks/>
          </p:cNvCxnSpPr>
          <p:nvPr/>
        </p:nvCxnSpPr>
        <p:spPr>
          <a:xfrm>
            <a:off x="116991" y="2301669"/>
            <a:ext cx="1190527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B4468D62-0A42-CE41-AC67-E00ED1C3AEEE}"/>
              </a:ext>
            </a:extLst>
          </p:cNvPr>
          <p:cNvSpPr/>
          <p:nvPr/>
        </p:nvSpPr>
        <p:spPr>
          <a:xfrm rot="16200000">
            <a:off x="5026794" y="-3330733"/>
            <a:ext cx="2138412" cy="11381054"/>
          </a:xfrm>
          <a:custGeom>
            <a:avLst/>
            <a:gdLst>
              <a:gd name="connsiteX0" fmla="*/ 0 w 864296"/>
              <a:gd name="connsiteY0" fmla="*/ 0 h 6125227"/>
              <a:gd name="connsiteX1" fmla="*/ 112735 w 864296"/>
              <a:gd name="connsiteY1" fmla="*/ 450937 h 6125227"/>
              <a:gd name="connsiteX2" fmla="*/ 125261 w 864296"/>
              <a:gd name="connsiteY2" fmla="*/ 876822 h 6125227"/>
              <a:gd name="connsiteX3" fmla="*/ 425885 w 864296"/>
              <a:gd name="connsiteY3" fmla="*/ 1340285 h 6125227"/>
              <a:gd name="connsiteX4" fmla="*/ 363255 w 864296"/>
              <a:gd name="connsiteY4" fmla="*/ 1741118 h 6125227"/>
              <a:gd name="connsiteX5" fmla="*/ 438411 w 864296"/>
              <a:gd name="connsiteY5" fmla="*/ 2179529 h 6125227"/>
              <a:gd name="connsiteX6" fmla="*/ 313151 w 864296"/>
              <a:gd name="connsiteY6" fmla="*/ 2617939 h 6125227"/>
              <a:gd name="connsiteX7" fmla="*/ 325677 w 864296"/>
              <a:gd name="connsiteY7" fmla="*/ 3043824 h 6125227"/>
              <a:gd name="connsiteX8" fmla="*/ 350729 w 864296"/>
              <a:gd name="connsiteY8" fmla="*/ 3469709 h 6125227"/>
              <a:gd name="connsiteX9" fmla="*/ 713984 w 864296"/>
              <a:gd name="connsiteY9" fmla="*/ 3945698 h 6125227"/>
              <a:gd name="connsiteX10" fmla="*/ 801666 w 864296"/>
              <a:gd name="connsiteY10" fmla="*/ 4384109 h 6125227"/>
              <a:gd name="connsiteX11" fmla="*/ 751562 w 864296"/>
              <a:gd name="connsiteY11" fmla="*/ 4747364 h 6125227"/>
              <a:gd name="connsiteX12" fmla="*/ 676406 w 864296"/>
              <a:gd name="connsiteY12" fmla="*/ 5160723 h 6125227"/>
              <a:gd name="connsiteX13" fmla="*/ 864296 w 864296"/>
              <a:gd name="connsiteY13" fmla="*/ 5649238 h 6125227"/>
              <a:gd name="connsiteX14" fmla="*/ 400833 w 864296"/>
              <a:gd name="connsiteY14" fmla="*/ 6125227 h 612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4296" h="6125227">
                <a:moveTo>
                  <a:pt x="0" y="0"/>
                </a:moveTo>
                <a:lnTo>
                  <a:pt x="112735" y="450937"/>
                </a:lnTo>
                <a:lnTo>
                  <a:pt x="125261" y="876822"/>
                </a:lnTo>
                <a:lnTo>
                  <a:pt x="425885" y="1340285"/>
                </a:lnTo>
                <a:lnTo>
                  <a:pt x="363255" y="1741118"/>
                </a:lnTo>
                <a:lnTo>
                  <a:pt x="438411" y="2179529"/>
                </a:lnTo>
                <a:lnTo>
                  <a:pt x="313151" y="2617939"/>
                </a:lnTo>
                <a:lnTo>
                  <a:pt x="325677" y="3043824"/>
                </a:lnTo>
                <a:lnTo>
                  <a:pt x="350729" y="3469709"/>
                </a:lnTo>
                <a:lnTo>
                  <a:pt x="713984" y="3945698"/>
                </a:lnTo>
                <a:lnTo>
                  <a:pt x="801666" y="4384109"/>
                </a:lnTo>
                <a:lnTo>
                  <a:pt x="751562" y="4747364"/>
                </a:lnTo>
                <a:lnTo>
                  <a:pt x="676406" y="5160723"/>
                </a:lnTo>
                <a:lnTo>
                  <a:pt x="864296" y="5649238"/>
                </a:lnTo>
                <a:lnTo>
                  <a:pt x="400833" y="612522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6EF94-80E4-CC46-AB14-1044A002053C}"/>
              </a:ext>
            </a:extLst>
          </p:cNvPr>
          <p:cNvCxnSpPr>
            <a:cxnSpLocks/>
          </p:cNvCxnSpPr>
          <p:nvPr/>
        </p:nvCxnSpPr>
        <p:spPr>
          <a:xfrm flipV="1">
            <a:off x="116991" y="46149"/>
            <a:ext cx="0" cy="457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4D2DF-64DD-DE4B-9644-E8260C71BA15}"/>
              </a:ext>
            </a:extLst>
          </p:cNvPr>
          <p:cNvSpPr/>
          <p:nvPr/>
        </p:nvSpPr>
        <p:spPr>
          <a:xfrm rot="16200000">
            <a:off x="9640993" y="4529147"/>
            <a:ext cx="3680937" cy="61013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4675" indent="-574675"/>
            <a:r>
              <a:rPr lang="en-US" sz="2000" b="1" dirty="0">
                <a:solidFill>
                  <a:schemeClr val="tx1"/>
                </a:solidFill>
              </a:rPr>
              <a:t>16.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1F1A4-B732-8B43-913B-51831BB90BEB}"/>
              </a:ext>
            </a:extLst>
          </p:cNvPr>
          <p:cNvSpPr/>
          <p:nvPr/>
        </p:nvSpPr>
        <p:spPr>
          <a:xfrm>
            <a:off x="353530" y="0"/>
            <a:ext cx="4572000" cy="2180410"/>
          </a:xfrm>
          <a:prstGeom prst="rect">
            <a:avLst/>
          </a:prstGeom>
          <a:solidFill>
            <a:srgbClr val="1C9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But does this pattern differ from chance?</a:t>
            </a:r>
          </a:p>
        </p:txBody>
      </p:sp>
    </p:spTree>
    <p:extLst>
      <p:ext uri="{BB962C8B-B14F-4D97-AF65-F5344CB8AC3E}">
        <p14:creationId xmlns:p14="http://schemas.microsoft.com/office/powerpoint/2010/main" val="417541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BB4D26-826A-3245-9D83-0EAD25007C7E}"/>
              </a:ext>
            </a:extLst>
          </p:cNvPr>
          <p:cNvGraphicFramePr>
            <a:graphicFrameLocks noGrp="1"/>
          </p:cNvGraphicFramePr>
          <p:nvPr/>
        </p:nvGraphicFramePr>
        <p:xfrm>
          <a:off x="1262346" y="1884586"/>
          <a:ext cx="96673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044">
                  <a:extLst>
                    <a:ext uri="{9D8B030D-6E8A-4147-A177-3AD203B41FA5}">
                      <a16:colId xmlns:a16="http://schemas.microsoft.com/office/drawing/2014/main" val="3954068778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004842406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748172254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340653341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1423725277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68344966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138168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Personality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Health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79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39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20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3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1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17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7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70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92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79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508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3A948A2-1E85-5D4B-9B2E-0157445CCFDB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4032587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BB4D26-826A-3245-9D83-0EAD25007C7E}"/>
              </a:ext>
            </a:extLst>
          </p:cNvPr>
          <p:cNvGraphicFramePr>
            <a:graphicFrameLocks noGrp="1"/>
          </p:cNvGraphicFramePr>
          <p:nvPr/>
        </p:nvGraphicFramePr>
        <p:xfrm>
          <a:off x="1262346" y="1884586"/>
          <a:ext cx="96673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044">
                  <a:extLst>
                    <a:ext uri="{9D8B030D-6E8A-4147-A177-3AD203B41FA5}">
                      <a16:colId xmlns:a16="http://schemas.microsoft.com/office/drawing/2014/main" val="3954068778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004842406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748172254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2340653341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1423725277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68344966"/>
                    </a:ext>
                  </a:extLst>
                </a:gridCol>
                <a:gridCol w="1381044">
                  <a:extLst>
                    <a:ext uri="{9D8B030D-6E8A-4147-A177-3AD203B41FA5}">
                      <a16:colId xmlns:a16="http://schemas.microsoft.com/office/drawing/2014/main" val="138168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Personality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Health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79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39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20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31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15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17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7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70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92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793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508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2F3AA6D-D1F8-004E-A437-4CF5B424B4DA}"/>
              </a:ext>
            </a:extLst>
          </p:cNvPr>
          <p:cNvSpPr/>
          <p:nvPr/>
        </p:nvSpPr>
        <p:spPr>
          <a:xfrm>
            <a:off x="4058433" y="6162805"/>
            <a:ext cx="2693096" cy="563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x 500 permutations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6125E-381D-CD41-AB20-9A5D275B790B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30368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D0993C-3F37-3E42-AE6C-317098110353}"/>
              </a:ext>
            </a:extLst>
          </p:cNvPr>
          <p:cNvCxnSpPr>
            <a:cxnSpLocks/>
          </p:cNvCxnSpPr>
          <p:nvPr/>
        </p:nvCxnSpPr>
        <p:spPr>
          <a:xfrm rot="16200000">
            <a:off x="6109553" y="-3598614"/>
            <a:ext cx="0" cy="1171483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B4468D62-0A42-CE41-AC67-E00ED1C3AEEE}"/>
              </a:ext>
            </a:extLst>
          </p:cNvPr>
          <p:cNvSpPr/>
          <p:nvPr/>
        </p:nvSpPr>
        <p:spPr>
          <a:xfrm rot="16200000">
            <a:off x="5044137" y="-3293488"/>
            <a:ext cx="2138412" cy="11220834"/>
          </a:xfrm>
          <a:custGeom>
            <a:avLst/>
            <a:gdLst>
              <a:gd name="connsiteX0" fmla="*/ 0 w 864296"/>
              <a:gd name="connsiteY0" fmla="*/ 0 h 6125227"/>
              <a:gd name="connsiteX1" fmla="*/ 112735 w 864296"/>
              <a:gd name="connsiteY1" fmla="*/ 450937 h 6125227"/>
              <a:gd name="connsiteX2" fmla="*/ 125261 w 864296"/>
              <a:gd name="connsiteY2" fmla="*/ 876822 h 6125227"/>
              <a:gd name="connsiteX3" fmla="*/ 425885 w 864296"/>
              <a:gd name="connsiteY3" fmla="*/ 1340285 h 6125227"/>
              <a:gd name="connsiteX4" fmla="*/ 363255 w 864296"/>
              <a:gd name="connsiteY4" fmla="*/ 1741118 h 6125227"/>
              <a:gd name="connsiteX5" fmla="*/ 438411 w 864296"/>
              <a:gd name="connsiteY5" fmla="*/ 2179529 h 6125227"/>
              <a:gd name="connsiteX6" fmla="*/ 313151 w 864296"/>
              <a:gd name="connsiteY6" fmla="*/ 2617939 h 6125227"/>
              <a:gd name="connsiteX7" fmla="*/ 325677 w 864296"/>
              <a:gd name="connsiteY7" fmla="*/ 3043824 h 6125227"/>
              <a:gd name="connsiteX8" fmla="*/ 350729 w 864296"/>
              <a:gd name="connsiteY8" fmla="*/ 3469709 h 6125227"/>
              <a:gd name="connsiteX9" fmla="*/ 713984 w 864296"/>
              <a:gd name="connsiteY9" fmla="*/ 3945698 h 6125227"/>
              <a:gd name="connsiteX10" fmla="*/ 801666 w 864296"/>
              <a:gd name="connsiteY10" fmla="*/ 4384109 h 6125227"/>
              <a:gd name="connsiteX11" fmla="*/ 751562 w 864296"/>
              <a:gd name="connsiteY11" fmla="*/ 4747364 h 6125227"/>
              <a:gd name="connsiteX12" fmla="*/ 676406 w 864296"/>
              <a:gd name="connsiteY12" fmla="*/ 5160723 h 6125227"/>
              <a:gd name="connsiteX13" fmla="*/ 864296 w 864296"/>
              <a:gd name="connsiteY13" fmla="*/ 5649238 h 6125227"/>
              <a:gd name="connsiteX14" fmla="*/ 400833 w 864296"/>
              <a:gd name="connsiteY14" fmla="*/ 6125227 h 612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4296" h="6125227">
                <a:moveTo>
                  <a:pt x="0" y="0"/>
                </a:moveTo>
                <a:lnTo>
                  <a:pt x="112735" y="450937"/>
                </a:lnTo>
                <a:lnTo>
                  <a:pt x="125261" y="876822"/>
                </a:lnTo>
                <a:lnTo>
                  <a:pt x="425885" y="1340285"/>
                </a:lnTo>
                <a:lnTo>
                  <a:pt x="363255" y="1741118"/>
                </a:lnTo>
                <a:lnTo>
                  <a:pt x="438411" y="2179529"/>
                </a:lnTo>
                <a:lnTo>
                  <a:pt x="313151" y="2617939"/>
                </a:lnTo>
                <a:lnTo>
                  <a:pt x="325677" y="3043824"/>
                </a:lnTo>
                <a:lnTo>
                  <a:pt x="350729" y="3469709"/>
                </a:lnTo>
                <a:lnTo>
                  <a:pt x="713984" y="3945698"/>
                </a:lnTo>
                <a:lnTo>
                  <a:pt x="801666" y="4384109"/>
                </a:lnTo>
                <a:lnTo>
                  <a:pt x="751562" y="4747364"/>
                </a:lnTo>
                <a:lnTo>
                  <a:pt x="676406" y="5160723"/>
                </a:lnTo>
                <a:lnTo>
                  <a:pt x="864296" y="5649238"/>
                </a:lnTo>
                <a:lnTo>
                  <a:pt x="400833" y="6125227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C6EF94-80E4-CC46-AB14-1044A002053C}"/>
              </a:ext>
            </a:extLst>
          </p:cNvPr>
          <p:cNvCxnSpPr/>
          <p:nvPr/>
        </p:nvCxnSpPr>
        <p:spPr>
          <a:xfrm rot="16200000">
            <a:off x="-2033868" y="1999504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4BCCE-F004-3A42-B78E-233DEAC20703}"/>
              </a:ext>
            </a:extLst>
          </p:cNvPr>
          <p:cNvGrpSpPr/>
          <p:nvPr/>
        </p:nvGrpSpPr>
        <p:grpSpPr>
          <a:xfrm>
            <a:off x="371617" y="3068515"/>
            <a:ext cx="11568252" cy="3692482"/>
            <a:chOff x="64530" y="3068515"/>
            <a:chExt cx="11902443" cy="3692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11A39F-ECAE-2B4E-9CBC-B71A390E25FD}"/>
                </a:ext>
              </a:extLst>
            </p:cNvPr>
            <p:cNvSpPr/>
            <p:nvPr/>
          </p:nvSpPr>
          <p:spPr>
            <a:xfrm rot="16200000">
              <a:off x="-1461202" y="46057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1. Age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2EB0EA-1ADE-BC4E-B35D-078C1D492FF8}"/>
                </a:ext>
              </a:extLst>
            </p:cNvPr>
            <p:cNvSpPr/>
            <p:nvPr/>
          </p:nvSpPr>
          <p:spPr>
            <a:xfrm rot="16200000">
              <a:off x="-709671" y="46057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2. Gender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1EBF55-1288-D14E-B015-5B54EFCA9047}"/>
                </a:ext>
              </a:extLst>
            </p:cNvPr>
            <p:cNvSpPr/>
            <p:nvPr/>
          </p:nvSpPr>
          <p:spPr>
            <a:xfrm rot="16200000">
              <a:off x="41861" y="46057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3. Health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A72AC-A9AF-B34A-8114-EDF779487F76}"/>
                </a:ext>
              </a:extLst>
            </p:cNvPr>
            <p:cNvSpPr/>
            <p:nvPr/>
          </p:nvSpPr>
          <p:spPr>
            <a:xfrm rot="16200000">
              <a:off x="793392" y="46057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4. SES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0611B4-35F3-5448-B8C5-886B09A66BBE}"/>
                </a:ext>
              </a:extLst>
            </p:cNvPr>
            <p:cNvSpPr/>
            <p:nvPr/>
          </p:nvSpPr>
          <p:spPr>
            <a:xfrm rot="16200000">
              <a:off x="2296454" y="4598094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5. Age + Gender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9BAA7-B8F6-694A-878C-F5D199C58BCF}"/>
                </a:ext>
              </a:extLst>
            </p:cNvPr>
            <p:cNvSpPr/>
            <p:nvPr/>
          </p:nvSpPr>
          <p:spPr>
            <a:xfrm rot="16200000">
              <a:off x="3799517" y="4598094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6. Age + Health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1DAA8-2FDC-0E4D-946D-A632F940C4B4}"/>
                </a:ext>
              </a:extLst>
            </p:cNvPr>
            <p:cNvSpPr/>
            <p:nvPr/>
          </p:nvSpPr>
          <p:spPr>
            <a:xfrm rot="16200000">
              <a:off x="1544923" y="4594247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7. Age + SES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0B096A-F3DC-1D4D-9E89-983EB08D49E4}"/>
                </a:ext>
              </a:extLst>
            </p:cNvPr>
            <p:cNvSpPr/>
            <p:nvPr/>
          </p:nvSpPr>
          <p:spPr>
            <a:xfrm rot="16200000">
              <a:off x="4551048" y="4598093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9. Gender + SES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BB2BC2-0860-A84C-8336-EDC315FC93F9}"/>
                </a:ext>
              </a:extLst>
            </p:cNvPr>
            <p:cNvSpPr/>
            <p:nvPr/>
          </p:nvSpPr>
          <p:spPr>
            <a:xfrm rot="16200000">
              <a:off x="5302579" y="4598094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10. Health + SES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93AF7B-FDE7-6943-9392-4584383DA51A}"/>
                </a:ext>
              </a:extLst>
            </p:cNvPr>
            <p:cNvSpPr/>
            <p:nvPr/>
          </p:nvSpPr>
          <p:spPr>
            <a:xfrm rot="16200000">
              <a:off x="3047986" y="45980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8. Gender + Health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70851D-65FA-9948-B69F-1A5608FF86FB}"/>
                </a:ext>
              </a:extLst>
            </p:cNvPr>
            <p:cNvSpPr/>
            <p:nvPr/>
          </p:nvSpPr>
          <p:spPr>
            <a:xfrm rot="16200000">
              <a:off x="6054111" y="4598094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4675" indent="-574675"/>
              <a:r>
                <a:rPr lang="en-US" sz="2000" b="1" dirty="0">
                  <a:solidFill>
                    <a:schemeClr val="tx1"/>
                  </a:solidFill>
                </a:rPr>
                <a:t>11. Age + Gender + Health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5ACB2E-DB0C-2345-A529-F2E444206686}"/>
                </a:ext>
              </a:extLst>
            </p:cNvPr>
            <p:cNvSpPr/>
            <p:nvPr/>
          </p:nvSpPr>
          <p:spPr>
            <a:xfrm rot="16200000">
              <a:off x="6805642" y="4598091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4675" indent="-574675"/>
              <a:r>
                <a:rPr lang="en-US" sz="2000" b="1" dirty="0">
                  <a:solidFill>
                    <a:schemeClr val="tx1"/>
                  </a:solidFill>
                </a:rPr>
                <a:t>12. Age + Gender + SES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1D6469-2147-504B-8372-D6033E1DF5D7}"/>
                </a:ext>
              </a:extLst>
            </p:cNvPr>
            <p:cNvSpPr/>
            <p:nvPr/>
          </p:nvSpPr>
          <p:spPr>
            <a:xfrm rot="16200000">
              <a:off x="7557173" y="4605792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13. Age + SES + 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AE3CA5-27F8-134A-B1F2-3A30F6966AAA}"/>
                </a:ext>
              </a:extLst>
            </p:cNvPr>
            <p:cNvSpPr/>
            <p:nvPr/>
          </p:nvSpPr>
          <p:spPr>
            <a:xfrm rot="16200000">
              <a:off x="8308704" y="4598091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4675" indent="-574675"/>
              <a:r>
                <a:rPr lang="en-US" sz="2000" b="1" dirty="0">
                  <a:solidFill>
                    <a:schemeClr val="tx1"/>
                  </a:solidFill>
                </a:rPr>
                <a:t>14. Gender + Health + SES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1900D4-B98D-A645-AE04-6143340CD068}"/>
                </a:ext>
              </a:extLst>
            </p:cNvPr>
            <p:cNvSpPr/>
            <p:nvPr/>
          </p:nvSpPr>
          <p:spPr>
            <a:xfrm rot="16200000">
              <a:off x="9060236" y="4598091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4675" indent="-574675"/>
              <a:r>
                <a:rPr lang="en-US" sz="2000" b="1" dirty="0">
                  <a:solidFill>
                    <a:schemeClr val="tx1"/>
                  </a:solidFill>
                </a:rPr>
                <a:t>15. Age + Gender  + Health + SES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14D2DF-64DD-DE4B-9644-E8260C71BA15}"/>
                </a:ext>
              </a:extLst>
            </p:cNvPr>
            <p:cNvSpPr/>
            <p:nvPr/>
          </p:nvSpPr>
          <p:spPr>
            <a:xfrm rot="16200000">
              <a:off x="9811767" y="4598094"/>
              <a:ext cx="3680937" cy="62947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4675" indent="-574675"/>
              <a:r>
                <a:rPr lang="en-US" sz="2000" b="1" dirty="0">
                  <a:solidFill>
                    <a:schemeClr val="tx1"/>
                  </a:solidFill>
                </a:rPr>
                <a:t>16. </a:t>
              </a:r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51FD3917-F51B-CD45-9EF1-5B466D8A2CC0}"/>
              </a:ext>
            </a:extLst>
          </p:cNvPr>
          <p:cNvSpPr/>
          <p:nvPr/>
        </p:nvSpPr>
        <p:spPr>
          <a:xfrm rot="16200000">
            <a:off x="5847095" y="-3085368"/>
            <a:ext cx="497807" cy="11186151"/>
          </a:xfrm>
          <a:custGeom>
            <a:avLst/>
            <a:gdLst>
              <a:gd name="connsiteX0" fmla="*/ 0 w 864296"/>
              <a:gd name="connsiteY0" fmla="*/ 0 h 6125227"/>
              <a:gd name="connsiteX1" fmla="*/ 112735 w 864296"/>
              <a:gd name="connsiteY1" fmla="*/ 450937 h 6125227"/>
              <a:gd name="connsiteX2" fmla="*/ 125261 w 864296"/>
              <a:gd name="connsiteY2" fmla="*/ 876822 h 6125227"/>
              <a:gd name="connsiteX3" fmla="*/ 425885 w 864296"/>
              <a:gd name="connsiteY3" fmla="*/ 1340285 h 6125227"/>
              <a:gd name="connsiteX4" fmla="*/ 363255 w 864296"/>
              <a:gd name="connsiteY4" fmla="*/ 1741118 h 6125227"/>
              <a:gd name="connsiteX5" fmla="*/ 438411 w 864296"/>
              <a:gd name="connsiteY5" fmla="*/ 2179529 h 6125227"/>
              <a:gd name="connsiteX6" fmla="*/ 313151 w 864296"/>
              <a:gd name="connsiteY6" fmla="*/ 2617939 h 6125227"/>
              <a:gd name="connsiteX7" fmla="*/ 325677 w 864296"/>
              <a:gd name="connsiteY7" fmla="*/ 3043824 h 6125227"/>
              <a:gd name="connsiteX8" fmla="*/ 350729 w 864296"/>
              <a:gd name="connsiteY8" fmla="*/ 3469709 h 6125227"/>
              <a:gd name="connsiteX9" fmla="*/ 713984 w 864296"/>
              <a:gd name="connsiteY9" fmla="*/ 3945698 h 6125227"/>
              <a:gd name="connsiteX10" fmla="*/ 801666 w 864296"/>
              <a:gd name="connsiteY10" fmla="*/ 4384109 h 6125227"/>
              <a:gd name="connsiteX11" fmla="*/ 751562 w 864296"/>
              <a:gd name="connsiteY11" fmla="*/ 4747364 h 6125227"/>
              <a:gd name="connsiteX12" fmla="*/ 676406 w 864296"/>
              <a:gd name="connsiteY12" fmla="*/ 5160723 h 6125227"/>
              <a:gd name="connsiteX13" fmla="*/ 864296 w 864296"/>
              <a:gd name="connsiteY13" fmla="*/ 5649238 h 6125227"/>
              <a:gd name="connsiteX14" fmla="*/ 400833 w 864296"/>
              <a:gd name="connsiteY14" fmla="*/ 6125227 h 612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4296" h="6125227">
                <a:moveTo>
                  <a:pt x="0" y="0"/>
                </a:moveTo>
                <a:lnTo>
                  <a:pt x="112735" y="450937"/>
                </a:lnTo>
                <a:lnTo>
                  <a:pt x="125261" y="876822"/>
                </a:lnTo>
                <a:lnTo>
                  <a:pt x="425885" y="1340285"/>
                </a:lnTo>
                <a:lnTo>
                  <a:pt x="363255" y="1741118"/>
                </a:lnTo>
                <a:lnTo>
                  <a:pt x="438411" y="2179529"/>
                </a:lnTo>
                <a:lnTo>
                  <a:pt x="313151" y="2617939"/>
                </a:lnTo>
                <a:lnTo>
                  <a:pt x="325677" y="3043824"/>
                </a:lnTo>
                <a:lnTo>
                  <a:pt x="350729" y="3469709"/>
                </a:lnTo>
                <a:lnTo>
                  <a:pt x="713984" y="3945698"/>
                </a:lnTo>
                <a:lnTo>
                  <a:pt x="801666" y="4384109"/>
                </a:lnTo>
                <a:lnTo>
                  <a:pt x="751562" y="4747364"/>
                </a:lnTo>
                <a:lnTo>
                  <a:pt x="676406" y="5160723"/>
                </a:lnTo>
                <a:lnTo>
                  <a:pt x="864296" y="5649238"/>
                </a:lnTo>
                <a:lnTo>
                  <a:pt x="400833" y="6125227"/>
                </a:ln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E61F1B5-DE36-094C-97B4-55B1AD8F8DC7}"/>
              </a:ext>
            </a:extLst>
          </p:cNvPr>
          <p:cNvSpPr/>
          <p:nvPr/>
        </p:nvSpPr>
        <p:spPr>
          <a:xfrm rot="16200000">
            <a:off x="5847095" y="-3449548"/>
            <a:ext cx="497807" cy="11186152"/>
          </a:xfrm>
          <a:custGeom>
            <a:avLst/>
            <a:gdLst>
              <a:gd name="connsiteX0" fmla="*/ 0 w 864296"/>
              <a:gd name="connsiteY0" fmla="*/ 0 h 6125227"/>
              <a:gd name="connsiteX1" fmla="*/ 112735 w 864296"/>
              <a:gd name="connsiteY1" fmla="*/ 450937 h 6125227"/>
              <a:gd name="connsiteX2" fmla="*/ 125261 w 864296"/>
              <a:gd name="connsiteY2" fmla="*/ 876822 h 6125227"/>
              <a:gd name="connsiteX3" fmla="*/ 425885 w 864296"/>
              <a:gd name="connsiteY3" fmla="*/ 1340285 h 6125227"/>
              <a:gd name="connsiteX4" fmla="*/ 363255 w 864296"/>
              <a:gd name="connsiteY4" fmla="*/ 1741118 h 6125227"/>
              <a:gd name="connsiteX5" fmla="*/ 438411 w 864296"/>
              <a:gd name="connsiteY5" fmla="*/ 2179529 h 6125227"/>
              <a:gd name="connsiteX6" fmla="*/ 313151 w 864296"/>
              <a:gd name="connsiteY6" fmla="*/ 2617939 h 6125227"/>
              <a:gd name="connsiteX7" fmla="*/ 325677 w 864296"/>
              <a:gd name="connsiteY7" fmla="*/ 3043824 h 6125227"/>
              <a:gd name="connsiteX8" fmla="*/ 350729 w 864296"/>
              <a:gd name="connsiteY8" fmla="*/ 3469709 h 6125227"/>
              <a:gd name="connsiteX9" fmla="*/ 713984 w 864296"/>
              <a:gd name="connsiteY9" fmla="*/ 3945698 h 6125227"/>
              <a:gd name="connsiteX10" fmla="*/ 801666 w 864296"/>
              <a:gd name="connsiteY10" fmla="*/ 4384109 h 6125227"/>
              <a:gd name="connsiteX11" fmla="*/ 751562 w 864296"/>
              <a:gd name="connsiteY11" fmla="*/ 4747364 h 6125227"/>
              <a:gd name="connsiteX12" fmla="*/ 676406 w 864296"/>
              <a:gd name="connsiteY12" fmla="*/ 5160723 h 6125227"/>
              <a:gd name="connsiteX13" fmla="*/ 864296 w 864296"/>
              <a:gd name="connsiteY13" fmla="*/ 5649238 h 6125227"/>
              <a:gd name="connsiteX14" fmla="*/ 400833 w 864296"/>
              <a:gd name="connsiteY14" fmla="*/ 6125227 h 612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4296" h="6125227">
                <a:moveTo>
                  <a:pt x="0" y="0"/>
                </a:moveTo>
                <a:lnTo>
                  <a:pt x="112735" y="450937"/>
                </a:lnTo>
                <a:lnTo>
                  <a:pt x="125261" y="876822"/>
                </a:lnTo>
                <a:lnTo>
                  <a:pt x="425885" y="1340285"/>
                </a:lnTo>
                <a:lnTo>
                  <a:pt x="363255" y="1741118"/>
                </a:lnTo>
                <a:lnTo>
                  <a:pt x="438411" y="2179529"/>
                </a:lnTo>
                <a:lnTo>
                  <a:pt x="313151" y="2617939"/>
                </a:lnTo>
                <a:lnTo>
                  <a:pt x="325677" y="3043824"/>
                </a:lnTo>
                <a:lnTo>
                  <a:pt x="350729" y="3469709"/>
                </a:lnTo>
                <a:lnTo>
                  <a:pt x="713984" y="3945698"/>
                </a:lnTo>
                <a:lnTo>
                  <a:pt x="801666" y="4384109"/>
                </a:lnTo>
                <a:lnTo>
                  <a:pt x="751562" y="4747364"/>
                </a:lnTo>
                <a:lnTo>
                  <a:pt x="676406" y="5160723"/>
                </a:lnTo>
                <a:lnTo>
                  <a:pt x="864296" y="5649238"/>
                </a:lnTo>
                <a:lnTo>
                  <a:pt x="400833" y="6125227"/>
                </a:ln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10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Specification Curve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E15D7-DADC-0E47-ADC4-A616B8DE4DFE}"/>
              </a:ext>
            </a:extLst>
          </p:cNvPr>
          <p:cNvSpPr/>
          <p:nvPr/>
        </p:nvSpPr>
        <p:spPr>
          <a:xfrm>
            <a:off x="2400822" y="2254685"/>
            <a:ext cx="7390356" cy="839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a typeface="Calibri" panose="020F0502020204030204" pitchFamily="34" charset="0"/>
              </a:rPr>
              <a:t>(1) the median overall point estimate within each specification curve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BCFF5-396D-CC4B-ABB3-2F78E5ED45CA}"/>
              </a:ext>
            </a:extLst>
          </p:cNvPr>
          <p:cNvSpPr/>
          <p:nvPr/>
        </p:nvSpPr>
        <p:spPr>
          <a:xfrm>
            <a:off x="2400822" y="3429314"/>
            <a:ext cx="7390356" cy="839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a typeface="Calibri" panose="020F0502020204030204" pitchFamily="34" charset="0"/>
              </a:rPr>
              <a:t>(2) the number of specifications that are of the dominant sign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78F8D-AB1B-3F49-B29B-E04E047C9379}"/>
              </a:ext>
            </a:extLst>
          </p:cNvPr>
          <p:cNvSpPr/>
          <p:nvPr/>
        </p:nvSpPr>
        <p:spPr>
          <a:xfrm>
            <a:off x="2400822" y="4603943"/>
            <a:ext cx="7390356" cy="8392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a typeface="Calibri" panose="020F0502020204030204" pitchFamily="34" charset="0"/>
              </a:rPr>
              <a:t>(3) the number of specifications with the dominant sign that are also significant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B8B95D-806E-1447-A692-14EF6A3D410B}"/>
              </a:ext>
            </a:extLst>
          </p:cNvPr>
          <p:cNvSpPr/>
          <p:nvPr/>
        </p:nvSpPr>
        <p:spPr>
          <a:xfrm>
            <a:off x="8040026" y="6564243"/>
            <a:ext cx="4181708" cy="2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Simonsohn</a:t>
            </a:r>
            <a:r>
              <a:rPr lang="en-US" dirty="0">
                <a:solidFill>
                  <a:schemeClr val="tx1"/>
                </a:solidFill>
              </a:rPr>
              <a:t>, Simmons &amp; Nelson, 2015</a:t>
            </a:r>
          </a:p>
        </p:txBody>
      </p:sp>
    </p:spTree>
    <p:extLst>
      <p:ext uri="{BB962C8B-B14F-4D97-AF65-F5344CB8AC3E}">
        <p14:creationId xmlns:p14="http://schemas.microsoft.com/office/powerpoint/2010/main" val="223717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AC504F-A891-EA40-ADA3-1BBF6FEFE695}"/>
              </a:ext>
            </a:extLst>
          </p:cNvPr>
          <p:cNvSpPr/>
          <p:nvPr/>
        </p:nvSpPr>
        <p:spPr>
          <a:xfrm>
            <a:off x="0" y="1"/>
            <a:ext cx="12192000" cy="461115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Specification Curve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C79B2-7599-A742-B5C0-0AC96903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673565"/>
            <a:ext cx="10033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6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555E9D-8D37-A642-89BD-AB74BC7A8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138589"/>
              </p:ext>
            </p:extLst>
          </p:nvPr>
        </p:nvGraphicFramePr>
        <p:xfrm>
          <a:off x="0" y="-1"/>
          <a:ext cx="12192000" cy="61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97459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236472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426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50771620"/>
                    </a:ext>
                  </a:extLst>
                </a:gridCol>
              </a:tblGrid>
              <a:tr h="6137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Predictors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 Moderators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 Outcomes</a:t>
                      </a:r>
                    </a:p>
                  </a:txBody>
                  <a:tcPr anchor="ctr"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 Studies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7539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55FC216-BD1E-2442-BC23-AE1809834164}"/>
              </a:ext>
            </a:extLst>
          </p:cNvPr>
          <p:cNvSpPr/>
          <p:nvPr/>
        </p:nvSpPr>
        <p:spPr>
          <a:xfrm>
            <a:off x="191818" y="2220698"/>
            <a:ext cx="5765900" cy="41926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AutoNum type="arabicPeriod"/>
            </a:pPr>
            <a:r>
              <a:rPr lang="en-US" sz="2800" b="1" dirty="0">
                <a:solidFill>
                  <a:schemeClr val="tx1"/>
                </a:solidFill>
              </a:rPr>
              <a:t>Multiple Imputation of matching variables.</a:t>
            </a: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chemeClr val="tx1"/>
                </a:solidFill>
              </a:rPr>
              <a:t>Propensity score matching (separate for each predictor, outcome, study, and moderator)</a:t>
            </a:r>
          </a:p>
          <a:p>
            <a:pPr marL="342900" indent="-342900">
              <a:buAutoNum type="arabicPeriod"/>
            </a:pPr>
            <a:r>
              <a:rPr lang="en-US" sz="2800" b="1" dirty="0">
                <a:solidFill>
                  <a:schemeClr val="tx1"/>
                </a:solidFill>
              </a:rPr>
              <a:t>Multilevel Bayesian Logistic Regression of matched and unmatched samples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3E0E9-0BF1-444F-803D-A8B83A4DEEF3}"/>
              </a:ext>
            </a:extLst>
          </p:cNvPr>
          <p:cNvSpPr/>
          <p:nvPr/>
        </p:nvSpPr>
        <p:spPr>
          <a:xfrm>
            <a:off x="191818" y="910032"/>
            <a:ext cx="5765900" cy="1323192"/>
          </a:xfrm>
          <a:prstGeom prst="rect">
            <a:avLst/>
          </a:prstGeom>
          <a:solidFill>
            <a:srgbClr val="029745"/>
          </a:solidFill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Propensity Score Matching</a:t>
            </a:r>
          </a:p>
        </p:txBody>
      </p:sp>
    </p:spTree>
    <p:extLst>
      <p:ext uri="{BB962C8B-B14F-4D97-AF65-F5344CB8AC3E}">
        <p14:creationId xmlns:p14="http://schemas.microsoft.com/office/powerpoint/2010/main" val="23530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3C54C7-9408-AF46-B4C7-A34E2AC84A9B}"/>
              </a:ext>
            </a:extLst>
          </p:cNvPr>
          <p:cNvSpPr/>
          <p:nvPr/>
        </p:nvSpPr>
        <p:spPr>
          <a:xfrm>
            <a:off x="1951728" y="293757"/>
            <a:ext cx="8288544" cy="1112603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Propensity Score Matching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E459FC-2C9C-3D4D-93CB-EC399DF92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55343"/>
              </p:ext>
            </p:extLst>
          </p:nvPr>
        </p:nvGraphicFramePr>
        <p:xfrm>
          <a:off x="664191" y="1705471"/>
          <a:ext cx="10863618" cy="4858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21206">
                  <a:extLst>
                    <a:ext uri="{9D8B030D-6E8A-4147-A177-3AD203B41FA5}">
                      <a16:colId xmlns:a16="http://schemas.microsoft.com/office/drawing/2014/main" val="4257715134"/>
                    </a:ext>
                  </a:extLst>
                </a:gridCol>
                <a:gridCol w="3621206">
                  <a:extLst>
                    <a:ext uri="{9D8B030D-6E8A-4147-A177-3AD203B41FA5}">
                      <a16:colId xmlns:a16="http://schemas.microsoft.com/office/drawing/2014/main" val="3647254888"/>
                    </a:ext>
                  </a:extLst>
                </a:gridCol>
                <a:gridCol w="3621206">
                  <a:extLst>
                    <a:ext uri="{9D8B030D-6E8A-4147-A177-3AD203B41FA5}">
                      <a16:colId xmlns:a16="http://schemas.microsoft.com/office/drawing/2014/main" val="2406180612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Year of Birth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Physical Functioning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Unemployment Benefit 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8970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Life Satisfaction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Number of Siblings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448795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Household ID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Family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Married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67404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Father Alive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Income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Number of Children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17724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Mother Alive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Satisfaction with School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Employment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9431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Race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Neighborhood Quality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Height (in meters)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833367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Ethnicity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Healthcare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Weight (in kg)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765524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Gross Wages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Urban/Rural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08485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Welfare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Exercise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97299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Household size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Father Education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Drinks Alcohol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75749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Self-Rated Physical Health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Mother Education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Does Drugs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927110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Body Mass Index (BMI)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Mother Age at Birth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</a:rPr>
                        <a:t>Smokes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72612"/>
                  </a:ext>
                </a:extLst>
              </a:tr>
              <a:tr h="406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Loneliness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Doctor Visits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Physical Activity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0" marR="5230" marT="523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8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5F32042-7B44-E342-983F-F79CA091B04E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5E044820-1B24-B341-A039-D6F7771E5B3D}"/>
              </a:ext>
            </a:extLst>
          </p:cNvPr>
          <p:cNvSpPr/>
          <p:nvPr/>
        </p:nvSpPr>
        <p:spPr>
          <a:xfrm>
            <a:off x="903997" y="1873493"/>
            <a:ext cx="3930733" cy="486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6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6CE04-D8B4-4A40-8D22-4B57742B0B5F}"/>
              </a:ext>
            </a:extLst>
          </p:cNvPr>
          <p:cNvSpPr/>
          <p:nvPr/>
        </p:nvSpPr>
        <p:spPr>
          <a:xfrm>
            <a:off x="3259666" y="2015066"/>
            <a:ext cx="5672667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40971-77C5-D84C-94B5-563410B01FDA}"/>
              </a:ext>
            </a:extLst>
          </p:cNvPr>
          <p:cNvSpPr txBox="1"/>
          <p:nvPr/>
        </p:nvSpPr>
        <p:spPr>
          <a:xfrm>
            <a:off x="1329266" y="5841999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4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5C1B9-C3D4-8840-88CA-CD9E48DE95DC}"/>
              </a:ext>
            </a:extLst>
          </p:cNvPr>
          <p:cNvSpPr txBox="1"/>
          <p:nvPr/>
        </p:nvSpPr>
        <p:spPr>
          <a:xfrm>
            <a:off x="1329266" y="6303664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Code &amp; Results: https://</a:t>
            </a:r>
            <a:r>
              <a:rPr lang="en-US" sz="2400" b="1" dirty="0" err="1">
                <a:solidFill>
                  <a:schemeClr val="bg1"/>
                </a:solidFill>
              </a:rPr>
              <a:t>github.com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emoriebeck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</p:spTree>
    <p:extLst>
      <p:ext uri="{BB962C8B-B14F-4D97-AF65-F5344CB8AC3E}">
        <p14:creationId xmlns:p14="http://schemas.microsoft.com/office/powerpoint/2010/main" val="77289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6CE04-D8B4-4A40-8D22-4B57742B0B5F}"/>
              </a:ext>
            </a:extLst>
          </p:cNvPr>
          <p:cNvSpPr/>
          <p:nvPr/>
        </p:nvSpPr>
        <p:spPr>
          <a:xfrm>
            <a:off x="3259666" y="2015066"/>
            <a:ext cx="5672667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FCE928-C0AA-0A40-97DF-706F14753D3F}"/>
              </a:ext>
            </a:extLst>
          </p:cNvPr>
          <p:cNvSpPr/>
          <p:nvPr/>
        </p:nvSpPr>
        <p:spPr>
          <a:xfrm>
            <a:off x="1917698" y="3014132"/>
            <a:ext cx="8356602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Propensity Score Matching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D294A-0C9D-574D-B07F-632F34698598}"/>
              </a:ext>
            </a:extLst>
          </p:cNvPr>
          <p:cNvSpPr txBox="1"/>
          <p:nvPr/>
        </p:nvSpPr>
        <p:spPr>
          <a:xfrm>
            <a:off x="1329266" y="5841999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4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C4187-AE93-EA44-B02B-41FC02C7795E}"/>
              </a:ext>
            </a:extLst>
          </p:cNvPr>
          <p:cNvSpPr txBox="1"/>
          <p:nvPr/>
        </p:nvSpPr>
        <p:spPr>
          <a:xfrm>
            <a:off x="1329266" y="6303664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All Code &amp; Results: https://</a:t>
            </a:r>
            <a:r>
              <a:rPr lang="en-US" sz="2400" b="1" dirty="0" err="1">
                <a:solidFill>
                  <a:schemeClr val="bg1"/>
                </a:solidFill>
              </a:rPr>
              <a:t>github.com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emoriebeck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</p:spTree>
    <p:extLst>
      <p:ext uri="{BB962C8B-B14F-4D97-AF65-F5344CB8AC3E}">
        <p14:creationId xmlns:p14="http://schemas.microsoft.com/office/powerpoint/2010/main" val="1734123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40123AA-B35E-C54F-B1F5-10EA5F0D5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7" r="27149" b="96061"/>
          <a:stretch/>
        </p:blipFill>
        <p:spPr>
          <a:xfrm>
            <a:off x="4131733" y="655872"/>
            <a:ext cx="3928533" cy="235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700C31-81D0-CB4B-96A5-FE1C7BD7A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5" t="3457" r="59640" b="52839"/>
          <a:stretch/>
        </p:blipFill>
        <p:spPr>
          <a:xfrm>
            <a:off x="3959098" y="1049866"/>
            <a:ext cx="3467890" cy="475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ABE9D-1671-6240-B341-22BAB2623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67" t="89847" r="37042"/>
          <a:stretch/>
        </p:blipFill>
        <p:spPr>
          <a:xfrm>
            <a:off x="4633818" y="5786529"/>
            <a:ext cx="2924362" cy="8842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8E8740-14BD-9648-AB05-5B5095AD9F27}"/>
              </a:ext>
            </a:extLst>
          </p:cNvPr>
          <p:cNvSpPr/>
          <p:nvPr/>
        </p:nvSpPr>
        <p:spPr>
          <a:xfrm>
            <a:off x="5128591" y="1049866"/>
            <a:ext cx="1855305" cy="435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4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980042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40123AA-B35E-C54F-B1F5-10EA5F0D5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27" y="746759"/>
            <a:ext cx="9337146" cy="59757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E8B9D-BB98-7642-A9AE-E09F718EFD67}"/>
              </a:ext>
            </a:extLst>
          </p:cNvPr>
          <p:cNvSpPr/>
          <p:nvPr/>
        </p:nvSpPr>
        <p:spPr>
          <a:xfrm>
            <a:off x="8355702" y="6353200"/>
            <a:ext cx="350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F2EF9"/>
                </a:solidFill>
              </a:rPr>
              <a:t>emoriebeck.shinyapps.io</a:t>
            </a:r>
            <a:r>
              <a:rPr lang="en-US" b="1" dirty="0">
                <a:solidFill>
                  <a:srgbClr val="2F2EF9"/>
                </a:solidFill>
              </a:rPr>
              <a:t>/selection</a:t>
            </a:r>
            <a:endParaRPr lang="en-US" dirty="0">
              <a:solidFill>
                <a:srgbClr val="2F2E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1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CE8B9D-BB98-7642-A9AE-E09F718EFD67}"/>
              </a:ext>
            </a:extLst>
          </p:cNvPr>
          <p:cNvSpPr/>
          <p:nvPr/>
        </p:nvSpPr>
        <p:spPr>
          <a:xfrm>
            <a:off x="1564191" y="2221319"/>
            <a:ext cx="90636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2F2EF9"/>
                </a:solidFill>
              </a:rPr>
              <a:t>emoriebeck.shinyapps.io</a:t>
            </a:r>
            <a:r>
              <a:rPr lang="en-US" sz="4400" b="1" dirty="0">
                <a:solidFill>
                  <a:srgbClr val="2F2EF9"/>
                </a:solidFill>
              </a:rPr>
              <a:t>/selection</a:t>
            </a:r>
          </a:p>
          <a:p>
            <a:pPr algn="ctr"/>
            <a:endParaRPr lang="en-US" sz="4400" b="1" dirty="0">
              <a:solidFill>
                <a:srgbClr val="2F2EF9"/>
              </a:solidFill>
            </a:endParaRPr>
          </a:p>
          <a:p>
            <a:pPr algn="ctr"/>
            <a:r>
              <a:rPr lang="en-US" sz="4000" dirty="0">
                <a:solidFill>
                  <a:srgbClr val="2F2EF9"/>
                </a:solidFill>
              </a:rPr>
              <a:t>https://</a:t>
            </a:r>
            <a:r>
              <a:rPr lang="en-US" sz="4000" dirty="0" err="1">
                <a:solidFill>
                  <a:srgbClr val="2F2EF9"/>
                </a:solidFill>
              </a:rPr>
              <a:t>github.com</a:t>
            </a:r>
            <a:r>
              <a:rPr lang="en-US" sz="4000" dirty="0">
                <a:solidFill>
                  <a:srgbClr val="2F2EF9"/>
                </a:solidFill>
              </a:rPr>
              <a:t>/</a:t>
            </a:r>
            <a:r>
              <a:rPr lang="en-US" sz="4000" dirty="0" err="1">
                <a:solidFill>
                  <a:srgbClr val="2F2EF9"/>
                </a:solidFill>
              </a:rPr>
              <a:t>emoriebeck</a:t>
            </a:r>
            <a:r>
              <a:rPr lang="en-US" sz="4000" dirty="0">
                <a:solidFill>
                  <a:srgbClr val="2F2EF9"/>
                </a:solidFill>
              </a:rPr>
              <a:t>/selection/tree/master/results/</a:t>
            </a:r>
            <a:r>
              <a:rPr lang="en-US" sz="4000" dirty="0" err="1">
                <a:solidFill>
                  <a:srgbClr val="2F2EF9"/>
                </a:solidFill>
              </a:rPr>
              <a:t>psm</a:t>
            </a:r>
            <a:r>
              <a:rPr lang="en-US" sz="4000" dirty="0">
                <a:solidFill>
                  <a:srgbClr val="2F2EF9"/>
                </a:solidFill>
              </a:rPr>
              <a:t>/</a:t>
            </a:r>
            <a:r>
              <a:rPr lang="en-US" sz="4000" dirty="0" err="1">
                <a:solidFill>
                  <a:srgbClr val="2F2EF9"/>
                </a:solidFill>
              </a:rPr>
              <a:t>bal_plots</a:t>
            </a:r>
            <a:endParaRPr lang="en-US" sz="4400" dirty="0">
              <a:solidFill>
                <a:srgbClr val="2F2E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99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2AE1AFF-CD95-0B48-8792-03957C51FA33}"/>
              </a:ext>
            </a:extLst>
          </p:cNvPr>
          <p:cNvSpPr/>
          <p:nvPr/>
        </p:nvSpPr>
        <p:spPr>
          <a:xfrm>
            <a:off x="10625986" y="2510604"/>
            <a:ext cx="600428" cy="461115"/>
          </a:xfrm>
          <a:prstGeom prst="rect">
            <a:avLst/>
          </a:prstGeom>
          <a:solidFill>
            <a:srgbClr val="92D05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C5D440-27F9-744B-AF44-D493064C21C8}"/>
                  </a:ext>
                </a:extLst>
              </p:cNvPr>
              <p:cNvSpPr/>
              <p:nvPr/>
            </p:nvSpPr>
            <p:spPr>
              <a:xfrm>
                <a:off x="9757616" y="2044440"/>
                <a:ext cx="1675907" cy="933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𝟎𝟎</m:t>
                                    </m:r>
                                  </m:sub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𝝉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</m:sub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C5D440-27F9-744B-AF44-D493064C2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616" y="2044440"/>
                <a:ext cx="1675907" cy="933461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EB34D72-AAF0-CF41-9B5E-38C2DDFF9183}"/>
              </a:ext>
            </a:extLst>
          </p:cNvPr>
          <p:cNvSpPr/>
          <p:nvPr/>
        </p:nvSpPr>
        <p:spPr>
          <a:xfrm>
            <a:off x="7203287" y="2236498"/>
            <a:ext cx="600428" cy="461115"/>
          </a:xfrm>
          <a:prstGeom prst="rect">
            <a:avLst/>
          </a:prstGeom>
          <a:solidFill>
            <a:srgbClr val="92D05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D6C5DC-6291-7F4A-96C8-4D7766FCB074}"/>
              </a:ext>
            </a:extLst>
          </p:cNvPr>
          <p:cNvSpPr/>
          <p:nvPr/>
        </p:nvSpPr>
        <p:spPr>
          <a:xfrm>
            <a:off x="8097035" y="2236498"/>
            <a:ext cx="600428" cy="461115"/>
          </a:xfrm>
          <a:prstGeom prst="rect">
            <a:avLst/>
          </a:prstGeom>
          <a:solidFill>
            <a:srgbClr val="92D05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4D08A6-494A-BF43-B0D6-69AE99ABE5AB}"/>
              </a:ext>
            </a:extLst>
          </p:cNvPr>
          <p:cNvSpPr/>
          <p:nvPr/>
        </p:nvSpPr>
        <p:spPr>
          <a:xfrm>
            <a:off x="6303911" y="2236497"/>
            <a:ext cx="600428" cy="461115"/>
          </a:xfrm>
          <a:prstGeom prst="rect">
            <a:avLst/>
          </a:prstGeom>
          <a:solidFill>
            <a:srgbClr val="92D05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46CF71-5CFB-B649-A5B4-91B715E311F9}"/>
                  </a:ext>
                </a:extLst>
              </p:cNvPr>
              <p:cNvSpPr/>
              <p:nvPr/>
            </p:nvSpPr>
            <p:spPr>
              <a:xfrm>
                <a:off x="5579076" y="280287"/>
                <a:ext cx="6096000" cy="241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4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Level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𝒍𝒐𝒈𝒊𝒕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sz="24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Level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 + 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2400" b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746125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46CF71-5CFB-B649-A5B4-91B715E31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076" y="280287"/>
                <a:ext cx="6096000" cy="2417328"/>
              </a:xfrm>
              <a:prstGeom prst="rect">
                <a:avLst/>
              </a:prstGeom>
              <a:blipFill>
                <a:blip r:embed="rId3"/>
                <a:stretch>
                  <a:fillRect l="-1663"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B758D7-7306-C248-A2FD-838782A8B572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527658"/>
          <a:ext cx="4544041" cy="6001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4041">
                  <a:extLst>
                    <a:ext uri="{9D8B030D-6E8A-4147-A177-3AD203B41FA5}">
                      <a16:colId xmlns:a16="http://schemas.microsoft.com/office/drawing/2014/main" val="2595340936"/>
                    </a:ext>
                  </a:extLst>
                </a:gridCol>
              </a:tblGrid>
              <a:tr h="585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73331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Wisconsin Longitudinal Study (WLS)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075284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German Socioeconomic Panel (GSOEP)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703853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Longitudinal Internet Studies for the Social Sciences (LISS)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3071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National Longitudinal Study of Youth  (NLSY)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9387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Household, Income, and Labor Dynamics in Australia (HILDA)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84483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Midlife in the US Study (MIDUS)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01623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British House Panel Study (BHPS)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31356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Adolescent to Adult Health (Ad Health)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239769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Health and Retirement Study (HRS)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393294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Swiss Household Panel Study (SHP)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4233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13CAFE9-384E-0A44-A6D3-4FB41A97FAA6}"/>
              </a:ext>
            </a:extLst>
          </p:cNvPr>
          <p:cNvSpPr/>
          <p:nvPr/>
        </p:nvSpPr>
        <p:spPr>
          <a:xfrm>
            <a:off x="6762967" y="3426652"/>
            <a:ext cx="1545336" cy="1134573"/>
          </a:xfrm>
          <a:prstGeom prst="rect">
            <a:avLst/>
          </a:prstGeom>
          <a:noFill/>
          <a:ln w="28575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personality-outcome association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50EA23-021F-BD43-8CF0-2DDD293EDB6C}"/>
              </a:ext>
            </a:extLst>
          </p:cNvPr>
          <p:cNvCxnSpPr>
            <a:cxnSpLocks/>
          </p:cNvCxnSpPr>
          <p:nvPr/>
        </p:nvCxnSpPr>
        <p:spPr>
          <a:xfrm flipH="1">
            <a:off x="6075123" y="2730103"/>
            <a:ext cx="522197" cy="576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86849B2-F2AB-A649-8939-18C865448577}"/>
              </a:ext>
            </a:extLst>
          </p:cNvPr>
          <p:cNvSpPr/>
          <p:nvPr/>
        </p:nvSpPr>
        <p:spPr>
          <a:xfrm flipH="1">
            <a:off x="8473950" y="3430996"/>
            <a:ext cx="1545336" cy="1134573"/>
          </a:xfrm>
          <a:prstGeom prst="rect">
            <a:avLst/>
          </a:prstGeom>
          <a:noFill/>
          <a:ln w="28575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Study-specific deviations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A85DD0-FE30-8D40-A577-70788236BD6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535635" y="2729532"/>
            <a:ext cx="0" cy="697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97E857-48AD-F94B-9BA2-0543A6251CD9}"/>
              </a:ext>
            </a:extLst>
          </p:cNvPr>
          <p:cNvSpPr/>
          <p:nvPr/>
        </p:nvSpPr>
        <p:spPr>
          <a:xfrm>
            <a:off x="5048811" y="3426652"/>
            <a:ext cx="1548509" cy="1134573"/>
          </a:xfrm>
          <a:prstGeom prst="rect">
            <a:avLst/>
          </a:prstGeom>
          <a:noFill/>
          <a:ln w="28575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Study-specific personality-outcome associations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378EAC-160D-E547-83CB-06AAE625C58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391805" y="2719353"/>
            <a:ext cx="854813" cy="7116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EF8A0-44CF-8E4F-A021-8B016549F2E6}"/>
              </a:ext>
            </a:extLst>
          </p:cNvPr>
          <p:cNvSpPr/>
          <p:nvPr/>
        </p:nvSpPr>
        <p:spPr>
          <a:xfrm>
            <a:off x="0" y="1"/>
            <a:ext cx="12192000" cy="461115"/>
          </a:xfrm>
          <a:prstGeom prst="rect">
            <a:avLst/>
          </a:prstGeom>
          <a:solidFill>
            <a:srgbClr val="2F2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Propensity Score Matching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4290F-1F1E-164B-BB4E-5788D79D1D13}"/>
              </a:ext>
            </a:extLst>
          </p:cNvPr>
          <p:cNvSpPr/>
          <p:nvPr/>
        </p:nvSpPr>
        <p:spPr>
          <a:xfrm flipH="1">
            <a:off x="10184933" y="3426652"/>
            <a:ext cx="1545336" cy="1134573"/>
          </a:xfrm>
          <a:prstGeom prst="rect">
            <a:avLst/>
          </a:prstGeom>
          <a:noFill/>
          <a:ln w="28575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Variance in personality-outcome  associations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14FD45-1F4E-8643-ADCA-75C2215BC88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957601" y="2995295"/>
            <a:ext cx="0" cy="431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2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10" grpId="0" animBg="1"/>
      <p:bldP spid="23" grpId="0" animBg="1"/>
      <p:bldP spid="24" grpId="0" animBg="1"/>
      <p:bldP spid="9" grpId="0"/>
      <p:bldP spid="11" grpId="0" animBg="1"/>
      <p:bldP spid="19" grpId="0" animBg="1"/>
      <p:bldP spid="21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16778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D0D45-1D7F-C242-956F-0454ED3E24E5}"/>
                  </a:ext>
                </a:extLst>
              </p:cNvPr>
              <p:cNvSpPr/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Mega-Analytic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r>
                  <a:rPr lang="en-US" sz="2800" dirty="0">
                    <a:solidFill>
                      <a:schemeClr val="tx1"/>
                    </a:solidFill>
                  </a:rPr>
                  <a:t>: 32.65% robust after matching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D0D45-1D7F-C242-956F-0454ED3E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blipFill>
                <a:blip r:embed="rId3"/>
                <a:stretch>
                  <a:fillRect t="-18421" b="-39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D6DB630-D270-024C-8766-4611CEB29912}"/>
              </a:ext>
            </a:extLst>
          </p:cNvPr>
          <p:cNvSpPr/>
          <p:nvPr/>
        </p:nvSpPr>
        <p:spPr>
          <a:xfrm>
            <a:off x="1915885" y="6461949"/>
            <a:ext cx="83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https://github.com/emoriebeck/selection/tree/master/results/psm/matched/tables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2C4B94-707B-9E4A-BC7B-DDA34EDE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2" y="1263112"/>
            <a:ext cx="11189776" cy="5594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CD5C15-6B08-D14E-89A6-E03973E2CF1C}"/>
              </a:ext>
            </a:extLst>
          </p:cNvPr>
          <p:cNvSpPr/>
          <p:nvPr/>
        </p:nvSpPr>
        <p:spPr>
          <a:xfrm>
            <a:off x="1673816" y="1616765"/>
            <a:ext cx="10063566" cy="473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A3484D-AF45-214E-B01A-1B74A79207DF}"/>
              </a:ext>
            </a:extLst>
          </p:cNvPr>
          <p:cNvSpPr/>
          <p:nvPr/>
        </p:nvSpPr>
        <p:spPr>
          <a:xfrm rot="16200000">
            <a:off x="-540288" y="212295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262C8-E3B4-2945-B6A8-7CFD08FFC7BB}"/>
              </a:ext>
            </a:extLst>
          </p:cNvPr>
          <p:cNvSpPr/>
          <p:nvPr/>
        </p:nvSpPr>
        <p:spPr>
          <a:xfrm rot="16200000">
            <a:off x="-540287" y="3498914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5C77A-58E8-F84C-B262-F45D84018DA7}"/>
              </a:ext>
            </a:extLst>
          </p:cNvPr>
          <p:cNvSpPr/>
          <p:nvPr/>
        </p:nvSpPr>
        <p:spPr>
          <a:xfrm rot="16200000">
            <a:off x="-566118" y="48152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608F9-CD59-B249-986C-6C9FEC788B3F}"/>
              </a:ext>
            </a:extLst>
          </p:cNvPr>
          <p:cNvSpPr/>
          <p:nvPr/>
        </p:nvSpPr>
        <p:spPr>
          <a:xfrm rot="16200000">
            <a:off x="-553203" y="5814177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3CD345-BACE-3345-AB57-C09110C01E66}"/>
                  </a:ext>
                </a:extLst>
              </p:cNvPr>
              <p:cNvSpPr/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Mega-Analytic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r>
                  <a:rPr lang="en-US" sz="2800" dirty="0">
                    <a:solidFill>
                      <a:schemeClr val="tx1"/>
                    </a:solidFill>
                  </a:rPr>
                  <a:t>: 32.65% robust after matching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3CD345-BACE-3345-AB57-C09110C01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blipFill>
                <a:blip r:embed="rId4"/>
                <a:stretch>
                  <a:fillRect t="-18421" b="-39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481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2C4B94-707B-9E4A-BC7B-DDA34EDE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4" y="1263112"/>
            <a:ext cx="11189776" cy="5594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D0D45-1D7F-C242-956F-0454ED3E24E5}"/>
                  </a:ext>
                </a:extLst>
              </p:cNvPr>
              <p:cNvSpPr/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Mega-Analytic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r>
                  <a:rPr lang="en-US" sz="2800" dirty="0">
                    <a:solidFill>
                      <a:schemeClr val="tx1"/>
                    </a:solidFill>
                  </a:rPr>
                  <a:t>: 32.65% robust after matching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D0D45-1D7F-C242-956F-0454ED3E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790414"/>
                <a:ext cx="11189776" cy="472698"/>
              </a:xfrm>
              <a:prstGeom prst="rect">
                <a:avLst/>
              </a:prstGeom>
              <a:blipFill>
                <a:blip r:embed="rId4"/>
                <a:stretch>
                  <a:fillRect t="-15789" b="-39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9A3484D-AF45-214E-B01A-1B74A79207DF}"/>
              </a:ext>
            </a:extLst>
          </p:cNvPr>
          <p:cNvSpPr/>
          <p:nvPr/>
        </p:nvSpPr>
        <p:spPr>
          <a:xfrm rot="16200000">
            <a:off x="-540288" y="212295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262C8-E3B4-2945-B6A8-7CFD08FFC7BB}"/>
              </a:ext>
            </a:extLst>
          </p:cNvPr>
          <p:cNvSpPr/>
          <p:nvPr/>
        </p:nvSpPr>
        <p:spPr>
          <a:xfrm rot="16200000">
            <a:off x="-540287" y="3498914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5C77A-58E8-F84C-B262-F45D84018DA7}"/>
              </a:ext>
            </a:extLst>
          </p:cNvPr>
          <p:cNvSpPr/>
          <p:nvPr/>
        </p:nvSpPr>
        <p:spPr>
          <a:xfrm rot="16200000">
            <a:off x="-566118" y="4815233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608F9-CD59-B249-986C-6C9FEC788B3F}"/>
              </a:ext>
            </a:extLst>
          </p:cNvPr>
          <p:cNvSpPr/>
          <p:nvPr/>
        </p:nvSpPr>
        <p:spPr>
          <a:xfrm rot="16200000">
            <a:off x="-553203" y="5814177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D98BA-69A7-3043-9861-5DED987BBDA6}"/>
              </a:ext>
            </a:extLst>
          </p:cNvPr>
          <p:cNvSpPr/>
          <p:nvPr/>
        </p:nvSpPr>
        <p:spPr>
          <a:xfrm>
            <a:off x="3066881" y="1343278"/>
            <a:ext cx="1424199" cy="10843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C8E687-9CFB-D34A-ADAD-B4DF59501C72}"/>
              </a:ext>
            </a:extLst>
          </p:cNvPr>
          <p:cNvSpPr/>
          <p:nvPr/>
        </p:nvSpPr>
        <p:spPr>
          <a:xfrm>
            <a:off x="5922317" y="1343278"/>
            <a:ext cx="713151" cy="1084333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031A5E-8040-A541-AB42-71A490B24C64}"/>
              </a:ext>
            </a:extLst>
          </p:cNvPr>
          <p:cNvSpPr/>
          <p:nvPr/>
        </p:nvSpPr>
        <p:spPr>
          <a:xfrm>
            <a:off x="1624098" y="3386517"/>
            <a:ext cx="1442783" cy="333796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66B7A-7C31-0C42-8B54-A497170F0491}"/>
              </a:ext>
            </a:extLst>
          </p:cNvPr>
          <p:cNvSpPr/>
          <p:nvPr/>
        </p:nvSpPr>
        <p:spPr>
          <a:xfrm>
            <a:off x="2346690" y="3720314"/>
            <a:ext cx="720191" cy="333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FD448A-FCFA-CE41-8B71-B46977270E49}"/>
              </a:ext>
            </a:extLst>
          </p:cNvPr>
          <p:cNvSpPr/>
          <p:nvPr/>
        </p:nvSpPr>
        <p:spPr>
          <a:xfrm>
            <a:off x="9506791" y="3726760"/>
            <a:ext cx="720191" cy="333796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05E3DC-0AD6-0847-BA7D-E103BE31C301}"/>
              </a:ext>
            </a:extLst>
          </p:cNvPr>
          <p:cNvSpPr/>
          <p:nvPr/>
        </p:nvSpPr>
        <p:spPr>
          <a:xfrm>
            <a:off x="10226982" y="1343278"/>
            <a:ext cx="713151" cy="728283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C53389-3D2D-7646-B1FB-B1E5AE7BF9A9}"/>
              </a:ext>
            </a:extLst>
          </p:cNvPr>
          <p:cNvSpPr/>
          <p:nvPr/>
        </p:nvSpPr>
        <p:spPr>
          <a:xfrm>
            <a:off x="4499172" y="4332316"/>
            <a:ext cx="713151" cy="385342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B8CB51-4B4B-E748-9AE9-9DB8AB7CEEDA}"/>
              </a:ext>
            </a:extLst>
          </p:cNvPr>
          <p:cNvSpPr/>
          <p:nvPr/>
        </p:nvSpPr>
        <p:spPr>
          <a:xfrm>
            <a:off x="3066881" y="4358089"/>
            <a:ext cx="720191" cy="333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D6858E-4BEA-354F-9A77-6ACB9E102B13}"/>
              </a:ext>
            </a:extLst>
          </p:cNvPr>
          <p:cNvSpPr/>
          <p:nvPr/>
        </p:nvSpPr>
        <p:spPr>
          <a:xfrm>
            <a:off x="1626703" y="5651047"/>
            <a:ext cx="1442783" cy="385342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5A8B6B-191D-5449-838F-5B9E0AFA09E3}"/>
              </a:ext>
            </a:extLst>
          </p:cNvPr>
          <p:cNvSpPr/>
          <p:nvPr/>
        </p:nvSpPr>
        <p:spPr>
          <a:xfrm>
            <a:off x="5922317" y="5651047"/>
            <a:ext cx="713151" cy="385342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501A9E-3207-A248-B353-4F0547546C5E}"/>
              </a:ext>
            </a:extLst>
          </p:cNvPr>
          <p:cNvSpPr/>
          <p:nvPr/>
        </p:nvSpPr>
        <p:spPr>
          <a:xfrm>
            <a:off x="10226982" y="4332316"/>
            <a:ext cx="713151" cy="385342"/>
          </a:xfrm>
          <a:prstGeom prst="rect">
            <a:avLst/>
          </a:prstGeom>
          <a:noFill/>
          <a:ln w="38100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4B5645-DAE1-7949-875A-8B2FD2CA803A}"/>
              </a:ext>
            </a:extLst>
          </p:cNvPr>
          <p:cNvSpPr/>
          <p:nvPr/>
        </p:nvSpPr>
        <p:spPr>
          <a:xfrm>
            <a:off x="3781219" y="3387854"/>
            <a:ext cx="720191" cy="666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492113-174A-7C4D-BB8A-5DCF30EF9989}"/>
                  </a:ext>
                </a:extLst>
              </p:cNvPr>
              <p:cNvSpPr/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Study-Specific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7492113-174A-7C4D-BB8A-5DCF30EF9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blipFill>
                <a:blip r:embed="rId2"/>
                <a:stretch>
                  <a:fillRect t="-18421" b="-3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21516A9-B241-EE40-B464-A9F925D8A1A9}"/>
              </a:ext>
            </a:extLst>
          </p:cNvPr>
          <p:cNvSpPr/>
          <p:nvPr/>
        </p:nvSpPr>
        <p:spPr>
          <a:xfrm>
            <a:off x="1915885" y="6461949"/>
            <a:ext cx="83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https://github.com/emoriebeck/selection/tree/master/results/psm/matched/tables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6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5F32042-7B44-E342-983F-F79CA091B04E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841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F79447-0F86-1943-AEC3-9D22DE20F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6" r="39991" b="65575"/>
          <a:stretch/>
        </p:blipFill>
        <p:spPr>
          <a:xfrm>
            <a:off x="4996070" y="1026763"/>
            <a:ext cx="2198106" cy="1888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B8BA48-F0E7-794A-BC7E-E5002342DCC3}"/>
                  </a:ext>
                </a:extLst>
              </p:cNvPr>
              <p:cNvSpPr/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Study-Specific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B8BA48-F0E7-794A-BC7E-E5002342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blipFill>
                <a:blip r:embed="rId3"/>
                <a:stretch>
                  <a:fillRect t="-18421" b="-3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57F461-A95D-0C4B-BE50-DDF89A7DF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6" t="92431" r="36962"/>
          <a:stretch/>
        </p:blipFill>
        <p:spPr>
          <a:xfrm>
            <a:off x="4996070" y="2841080"/>
            <a:ext cx="2530585" cy="4152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5477C3-25F4-5B48-8C5A-C689DB79AFE3}"/>
              </a:ext>
            </a:extLst>
          </p:cNvPr>
          <p:cNvSpPr/>
          <p:nvPr/>
        </p:nvSpPr>
        <p:spPr>
          <a:xfrm>
            <a:off x="1915885" y="6461949"/>
            <a:ext cx="83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https://github.com/emoriebeck/selection/tree/master/results/psm/matched/tables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49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B8BA48-F0E7-794A-BC7E-E5002342DCC3}"/>
                  </a:ext>
                </a:extLst>
              </p:cNvPr>
              <p:cNvSpPr/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Study-Specific Estimates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)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B8BA48-F0E7-794A-BC7E-E5002342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12" y="578382"/>
                <a:ext cx="11189776" cy="472698"/>
              </a:xfrm>
              <a:prstGeom prst="rect">
                <a:avLst/>
              </a:prstGeom>
              <a:blipFill>
                <a:blip r:embed="rId2"/>
                <a:stretch>
                  <a:fillRect t="-18421" b="-368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A28F15D-D3BF-3340-9357-2F1AEAF9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26763"/>
            <a:ext cx="109728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A819E-8821-D244-AED3-6C525C791B5F}"/>
              </a:ext>
            </a:extLst>
          </p:cNvPr>
          <p:cNvSpPr/>
          <p:nvPr/>
        </p:nvSpPr>
        <p:spPr>
          <a:xfrm>
            <a:off x="1915885" y="6461949"/>
            <a:ext cx="83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https://github.com/emoriebeck/selection/tree/master/results/psm/matched/tables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7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3B6ECC2-1152-7940-86FF-0039923C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874363"/>
            <a:ext cx="10109200" cy="579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586297-DEC1-3749-9815-04A820003B84}"/>
              </a:ext>
            </a:extLst>
          </p:cNvPr>
          <p:cNvSpPr/>
          <p:nvPr/>
        </p:nvSpPr>
        <p:spPr>
          <a:xfrm rot="16200000">
            <a:off x="207649" y="2224796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Health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B0B85-3349-3C41-A1F2-41C88DBE7056}"/>
              </a:ext>
            </a:extLst>
          </p:cNvPr>
          <p:cNvSpPr/>
          <p:nvPr/>
        </p:nvSpPr>
        <p:spPr>
          <a:xfrm rot="16200000">
            <a:off x="207650" y="3600757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Social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1C9CC6-0A84-904D-9AEB-1C578150B110}"/>
              </a:ext>
            </a:extLst>
          </p:cNvPr>
          <p:cNvSpPr/>
          <p:nvPr/>
        </p:nvSpPr>
        <p:spPr>
          <a:xfrm rot="16200000">
            <a:off x="181819" y="4917076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Work/Edu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4B483-FAFE-5243-87F7-77DD2BCEDDE9}"/>
              </a:ext>
            </a:extLst>
          </p:cNvPr>
          <p:cNvSpPr/>
          <p:nvPr/>
        </p:nvSpPr>
        <p:spPr>
          <a:xfrm rot="16200000">
            <a:off x="194734" y="6024508"/>
            <a:ext cx="1693334" cy="389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F2EF9"/>
                </a:solidFill>
              </a:rPr>
              <a:t>Civic</a:t>
            </a:r>
          </a:p>
        </p:txBody>
      </p:sp>
    </p:spTree>
    <p:extLst>
      <p:ext uri="{BB962C8B-B14F-4D97-AF65-F5344CB8AC3E}">
        <p14:creationId xmlns:p14="http://schemas.microsoft.com/office/powerpoint/2010/main" val="283157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22044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D32A66-FBB5-F447-96DA-C53FAB1317B0}"/>
              </a:ext>
            </a:extLst>
          </p:cNvPr>
          <p:cNvSpPr/>
          <p:nvPr/>
        </p:nvSpPr>
        <p:spPr>
          <a:xfrm>
            <a:off x="1118461" y="678710"/>
            <a:ext cx="9732935" cy="63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F2EF9"/>
                </a:solidFill>
              </a:rPr>
              <a:t>…too many results to parse through in a short amount of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DD748-82B0-0B4E-AE47-ADBF735F7BC8}"/>
              </a:ext>
            </a:extLst>
          </p:cNvPr>
          <p:cNvSpPr/>
          <p:nvPr/>
        </p:nvSpPr>
        <p:spPr>
          <a:xfrm>
            <a:off x="139485" y="1379350"/>
            <a:ext cx="3673098" cy="976392"/>
          </a:xfrm>
          <a:prstGeom prst="rect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Top/Bottom Moderators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A2EA09-9420-E444-BF00-A0E85408ABC0}"/>
              </a:ext>
            </a:extLst>
          </p:cNvPr>
          <p:cNvSpPr/>
          <p:nvPr/>
        </p:nvSpPr>
        <p:spPr>
          <a:xfrm>
            <a:off x="4246536" y="1379350"/>
            <a:ext cx="3611105" cy="976392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Most/Least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Moderated Traits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05F2-46DC-C34A-8FC1-F36E00221E2E}"/>
              </a:ext>
            </a:extLst>
          </p:cNvPr>
          <p:cNvSpPr/>
          <p:nvPr/>
        </p:nvSpPr>
        <p:spPr>
          <a:xfrm>
            <a:off x="8441409" y="1379350"/>
            <a:ext cx="3611105" cy="976392"/>
          </a:xfrm>
          <a:prstGeom prst="rect">
            <a:avLst/>
          </a:prstGeom>
          <a:solidFill>
            <a:srgbClr val="2F2E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Most/Least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Moderated Outcomes</a:t>
            </a:r>
          </a:p>
        </p:txBody>
      </p:sp>
    </p:spTree>
    <p:extLst>
      <p:ext uri="{BB962C8B-B14F-4D97-AF65-F5344CB8AC3E}">
        <p14:creationId xmlns:p14="http://schemas.microsoft.com/office/powerpoint/2010/main" val="333111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B58358-DDCD-F94E-B942-9D4347CDF1F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PSM Balance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Unmoderated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Moderators of 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2E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D32A66-FBB5-F447-96DA-C53FAB1317B0}"/>
              </a:ext>
            </a:extLst>
          </p:cNvPr>
          <p:cNvSpPr/>
          <p:nvPr/>
        </p:nvSpPr>
        <p:spPr>
          <a:xfrm>
            <a:off x="1118461" y="678710"/>
            <a:ext cx="9732935" cy="63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2F2EF9"/>
                </a:solidFill>
              </a:rPr>
              <a:t>…too many results to parse through in a short amount of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DD748-82B0-0B4E-AE47-ADBF735F7BC8}"/>
              </a:ext>
            </a:extLst>
          </p:cNvPr>
          <p:cNvSpPr/>
          <p:nvPr/>
        </p:nvSpPr>
        <p:spPr>
          <a:xfrm>
            <a:off x="139485" y="1379350"/>
            <a:ext cx="3673098" cy="976392"/>
          </a:xfrm>
          <a:prstGeom prst="rect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Top/Bottom Moderators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A2EA09-9420-E444-BF00-A0E85408ABC0}"/>
              </a:ext>
            </a:extLst>
          </p:cNvPr>
          <p:cNvSpPr/>
          <p:nvPr/>
        </p:nvSpPr>
        <p:spPr>
          <a:xfrm>
            <a:off x="4246536" y="1379350"/>
            <a:ext cx="3611105" cy="976392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Most/Least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Moderated Traits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505F2-46DC-C34A-8FC1-F36E00221E2E}"/>
              </a:ext>
            </a:extLst>
          </p:cNvPr>
          <p:cNvSpPr/>
          <p:nvPr/>
        </p:nvSpPr>
        <p:spPr>
          <a:xfrm>
            <a:off x="8441409" y="1379350"/>
            <a:ext cx="3611105" cy="976392"/>
          </a:xfrm>
          <a:prstGeom prst="rect">
            <a:avLst/>
          </a:prstGeom>
          <a:solidFill>
            <a:srgbClr val="2F2E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Most/Least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Moderated Outcomes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938E93-CD9B-B74C-A569-CAA3FA275EE0}"/>
              </a:ext>
            </a:extLst>
          </p:cNvPr>
          <p:cNvSpPr/>
          <p:nvPr/>
        </p:nvSpPr>
        <p:spPr>
          <a:xfrm>
            <a:off x="139485" y="2355741"/>
            <a:ext cx="3673097" cy="396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6.70% significant overall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marL="581025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Parental Education: 11.20%*</a:t>
            </a:r>
          </a:p>
          <a:p>
            <a:pPr marL="581025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Age: 10.20%</a:t>
            </a:r>
          </a:p>
          <a:p>
            <a:pPr marL="581025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Gender: 9.80%</a:t>
            </a:r>
          </a:p>
          <a:p>
            <a:pPr marL="581025" indent="-336550"/>
            <a:r>
              <a:rPr lang="en-US" sz="2400" b="1" dirty="0">
                <a:solidFill>
                  <a:schemeClr val="tx1"/>
                </a:solidFill>
              </a:rPr>
              <a:t>…</a:t>
            </a:r>
          </a:p>
          <a:p>
            <a:pPr marL="581025" indent="-336550">
              <a:buFont typeface="+mj-lt"/>
              <a:buAutoNum type="arabicPeriod" startAt="6"/>
            </a:pPr>
            <a:r>
              <a:rPr lang="en-US" sz="2400" b="1" dirty="0">
                <a:solidFill>
                  <a:schemeClr val="tx1"/>
                </a:solidFill>
              </a:rPr>
              <a:t>Race: 3.57%**</a:t>
            </a:r>
          </a:p>
          <a:p>
            <a:pPr marL="581025" indent="-336550">
              <a:buFont typeface="+mj-lt"/>
              <a:buAutoNum type="arabicPeriod" startAt="6"/>
            </a:pPr>
            <a:r>
              <a:rPr lang="en-US" sz="2400" b="1" dirty="0">
                <a:solidFill>
                  <a:schemeClr val="tx1"/>
                </a:solidFill>
              </a:rPr>
              <a:t>Reliability: 1.02%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3AD41-6F16-8048-89DE-24CECBFDDBD5}"/>
              </a:ext>
            </a:extLst>
          </p:cNvPr>
          <p:cNvSpPr/>
          <p:nvPr/>
        </p:nvSpPr>
        <p:spPr>
          <a:xfrm>
            <a:off x="0" y="6282593"/>
            <a:ext cx="10822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*high school or below versus either 2/4-year college, 8.16%; degree or beyond 4 years of college, 4.08% </a:t>
            </a:r>
          </a:p>
          <a:p>
            <a:r>
              <a:rPr lang="en-US" dirty="0"/>
              <a:t>**white versus Black, 3.06%; white versus other; .51%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7C105-CDE7-F242-A213-BA6ABBA36D58}"/>
              </a:ext>
            </a:extLst>
          </p:cNvPr>
          <p:cNvSpPr/>
          <p:nvPr/>
        </p:nvSpPr>
        <p:spPr>
          <a:xfrm>
            <a:off x="4259450" y="2315026"/>
            <a:ext cx="3673097" cy="396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14/14 moderated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marL="458788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Social Support: 12.50%</a:t>
            </a:r>
          </a:p>
          <a:p>
            <a:pPr marL="458788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Conscientiousness, Openness: 10.70%</a:t>
            </a:r>
          </a:p>
          <a:p>
            <a:pPr marL="458788" indent="-336550"/>
            <a:r>
              <a:rPr lang="en-US" sz="2400" b="1" dirty="0">
                <a:solidFill>
                  <a:schemeClr val="tx1"/>
                </a:solidFill>
              </a:rPr>
              <a:t>…</a:t>
            </a:r>
          </a:p>
          <a:p>
            <a:pPr marL="458788" indent="-336550">
              <a:buFont typeface="+mj-lt"/>
              <a:buAutoNum type="arabicPeriod" startAt="13"/>
            </a:pPr>
            <a:r>
              <a:rPr lang="en-US" sz="2400" b="1" dirty="0">
                <a:solidFill>
                  <a:schemeClr val="tx1"/>
                </a:solidFill>
              </a:rPr>
              <a:t>IQ: 3.57%</a:t>
            </a:r>
          </a:p>
          <a:p>
            <a:pPr marL="458788" indent="-336550">
              <a:buFont typeface="+mj-lt"/>
              <a:buAutoNum type="arabicPeriod" startAt="13"/>
            </a:pPr>
            <a:r>
              <a:rPr lang="en-US" sz="2400" b="1" dirty="0">
                <a:solidFill>
                  <a:schemeClr val="tx1"/>
                </a:solidFill>
              </a:rPr>
              <a:t>Optimism: 2.68%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4F2F8-0064-9D46-9C4D-A02CEAD1E5AE}"/>
              </a:ext>
            </a:extLst>
          </p:cNvPr>
          <p:cNvSpPr/>
          <p:nvPr/>
        </p:nvSpPr>
        <p:spPr>
          <a:xfrm>
            <a:off x="8379417" y="2355741"/>
            <a:ext cx="3673097" cy="396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11/14 moderated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marL="581025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Unemployment: 13.4%</a:t>
            </a:r>
          </a:p>
          <a:p>
            <a:pPr marL="581025" indent="-33655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Move in with a Partner: 10.7%</a:t>
            </a:r>
          </a:p>
          <a:p>
            <a:pPr marL="581025" indent="-336550"/>
            <a:r>
              <a:rPr lang="en-US" sz="2400" b="1" dirty="0">
                <a:solidFill>
                  <a:schemeClr val="tx1"/>
                </a:solidFill>
              </a:rPr>
              <a:t>…</a:t>
            </a:r>
          </a:p>
          <a:p>
            <a:pPr marL="581025" indent="-336550">
              <a:buFont typeface="+mj-lt"/>
              <a:buAutoNum type="arabicPeriod" startAt="11"/>
            </a:pPr>
            <a:r>
              <a:rPr lang="en-US" sz="2400" b="1" dirty="0">
                <a:solidFill>
                  <a:schemeClr val="tx1"/>
                </a:solidFill>
              </a:rPr>
              <a:t>Education: 3.57%</a:t>
            </a:r>
          </a:p>
          <a:p>
            <a:pPr marL="581025" indent="-336550">
              <a:buFont typeface="+mj-lt"/>
              <a:buAutoNum type="arabicPeriod" startAt="14"/>
            </a:pPr>
            <a:r>
              <a:rPr lang="en-US" sz="2400" b="1" dirty="0">
                <a:solidFill>
                  <a:schemeClr val="tx1"/>
                </a:solidFill>
              </a:rPr>
              <a:t>Child Moves Out, First Job, Criminal Behavior: 0%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89DD6-704E-054D-8F71-1FE8CBC54DEB}"/>
              </a:ext>
            </a:extLst>
          </p:cNvPr>
          <p:cNvCxnSpPr/>
          <p:nvPr/>
        </p:nvCxnSpPr>
        <p:spPr>
          <a:xfrm>
            <a:off x="4029559" y="2634712"/>
            <a:ext cx="0" cy="29911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EA2DB3-53B2-084D-82CF-DD260353234A}"/>
              </a:ext>
            </a:extLst>
          </p:cNvPr>
          <p:cNvCxnSpPr/>
          <p:nvPr/>
        </p:nvCxnSpPr>
        <p:spPr>
          <a:xfrm>
            <a:off x="8134027" y="2634712"/>
            <a:ext cx="0" cy="299117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B34D72-AAF0-CF41-9B5E-38C2DDFF9183}"/>
              </a:ext>
            </a:extLst>
          </p:cNvPr>
          <p:cNvSpPr/>
          <p:nvPr/>
        </p:nvSpPr>
        <p:spPr>
          <a:xfrm>
            <a:off x="6555918" y="1401939"/>
            <a:ext cx="445526" cy="461115"/>
          </a:xfrm>
          <a:prstGeom prst="rect">
            <a:avLst/>
          </a:prstGeom>
          <a:solidFill>
            <a:srgbClr val="92D05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2B40A8-9D18-5F46-BCD6-0D2A0388BB2E}"/>
              </a:ext>
            </a:extLst>
          </p:cNvPr>
          <p:cNvSpPr/>
          <p:nvPr/>
        </p:nvSpPr>
        <p:spPr>
          <a:xfrm>
            <a:off x="8758828" y="2233462"/>
            <a:ext cx="455501" cy="461115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DA726-ACC1-854C-9FD2-F11530749157}"/>
              </a:ext>
            </a:extLst>
          </p:cNvPr>
          <p:cNvSpPr/>
          <p:nvPr/>
        </p:nvSpPr>
        <p:spPr>
          <a:xfrm>
            <a:off x="6521276" y="2233463"/>
            <a:ext cx="478206" cy="461115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B758D7-7306-C248-A2FD-838782A8B572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527658"/>
          <a:ext cx="4544041" cy="6001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4041">
                  <a:extLst>
                    <a:ext uri="{9D8B030D-6E8A-4147-A177-3AD203B41FA5}">
                      <a16:colId xmlns:a16="http://schemas.microsoft.com/office/drawing/2014/main" val="2595340936"/>
                    </a:ext>
                  </a:extLst>
                </a:gridCol>
              </a:tblGrid>
              <a:tr h="5856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73331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Wisconsin Longitudinal Study (WLS)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075284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German Socioeconomic Panel (GSOEP)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703853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Longitudinal Internet Studies for the Social Sciences (LISS)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3071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National Longitudinal Study of Youth  (NLSY)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9387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Household, Income, and Labor Dynamics in Australia (HILDA)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84483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Midlife in the US Study (MIDUS)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501623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British House Panel Study (BHPS)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313560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Adolescent to Adult Health (Ad Health)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4239769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Health and Retirement Study (HRS)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393294"/>
                  </a:ext>
                </a:extLst>
              </a:tr>
              <a:tr h="512463"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2000" b="1" u="none" strike="noStrike" dirty="0">
                          <a:effectLst/>
                        </a:rPr>
                        <a:t>Swiss Household Panel Study (SHP)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44233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5B08652-9498-4B47-935F-7EF4709E77CB}"/>
              </a:ext>
            </a:extLst>
          </p:cNvPr>
          <p:cNvSpPr/>
          <p:nvPr/>
        </p:nvSpPr>
        <p:spPr>
          <a:xfrm>
            <a:off x="0" y="1"/>
            <a:ext cx="12192000" cy="461115"/>
          </a:xfrm>
          <a:prstGeom prst="rect">
            <a:avLst/>
          </a:prstGeom>
          <a:solidFill>
            <a:srgbClr val="029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Specification Curve Analysis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0DF380-FB4A-4942-A491-E50E76E752B7}"/>
              </a:ext>
            </a:extLst>
          </p:cNvPr>
          <p:cNvCxnSpPr>
            <a:cxnSpLocks/>
            <a:stCxn id="16" idx="2"/>
            <a:endCxn id="22" idx="3"/>
          </p:cNvCxnSpPr>
          <p:nvPr/>
        </p:nvCxnSpPr>
        <p:spPr>
          <a:xfrm>
            <a:off x="6760379" y="2694578"/>
            <a:ext cx="1266065" cy="73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E02D99-4281-B146-976B-0DF8964993B7}"/>
              </a:ext>
            </a:extLst>
          </p:cNvPr>
          <p:cNvCxnSpPr>
            <a:cxnSpLocks/>
            <a:stCxn id="15" idx="2"/>
            <a:endCxn id="22" idx="3"/>
          </p:cNvCxnSpPr>
          <p:nvPr/>
        </p:nvCxnSpPr>
        <p:spPr>
          <a:xfrm flipH="1">
            <a:off x="8026444" y="2694577"/>
            <a:ext cx="960135" cy="734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686B43E-75E7-AD41-A911-910A502E7E4D}"/>
              </a:ext>
            </a:extLst>
          </p:cNvPr>
          <p:cNvSpPr/>
          <p:nvPr/>
        </p:nvSpPr>
        <p:spPr>
          <a:xfrm>
            <a:off x="8664706" y="914501"/>
            <a:ext cx="2154476" cy="907353"/>
          </a:xfrm>
          <a:prstGeom prst="rect">
            <a:avLst/>
          </a:prstGeom>
          <a:noFill/>
          <a:ln w="28575">
            <a:solidFill>
              <a:srgbClr val="1C9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personality-outcome association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BA0DC9-C1F8-3349-A3DE-CE3E4ADC687B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001444" y="1368178"/>
            <a:ext cx="1663262" cy="2643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9094873-F697-CD46-AE4D-B3860CD51A8C}"/>
              </a:ext>
            </a:extLst>
          </p:cNvPr>
          <p:cNvSpPr/>
          <p:nvPr/>
        </p:nvSpPr>
        <p:spPr>
          <a:xfrm flipH="1">
            <a:off x="8026444" y="3072739"/>
            <a:ext cx="1187885" cy="7125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Additional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46CF71-5CFB-B649-A5B4-91B715E311F9}"/>
                  </a:ext>
                </a:extLst>
              </p:cNvPr>
              <p:cNvSpPr/>
              <p:nvPr/>
            </p:nvSpPr>
            <p:spPr>
              <a:xfrm>
                <a:off x="5568190" y="280284"/>
                <a:ext cx="6096000" cy="241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𝒍𝒐𝒈𝒊𝒕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)=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𝒆𝒓𝒔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𝒑𝒋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𝒑𝒊𝒋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46CF71-5CFB-B649-A5B4-91B715E31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190" y="280284"/>
                <a:ext cx="6096000" cy="2417328"/>
              </a:xfrm>
              <a:prstGeom prst="rect">
                <a:avLst/>
              </a:prstGeom>
              <a:blipFill>
                <a:blip r:embed="rId2"/>
                <a:stretch>
                  <a:fillRect l="-832" b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0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28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76CE04-D8B4-4A40-8D22-4B57742B0B5F}"/>
              </a:ext>
            </a:extLst>
          </p:cNvPr>
          <p:cNvSpPr/>
          <p:nvPr/>
        </p:nvSpPr>
        <p:spPr>
          <a:xfrm>
            <a:off x="3259666" y="2015066"/>
            <a:ext cx="5672667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FCE928-C0AA-0A40-97DF-706F14753D3F}"/>
              </a:ext>
            </a:extLst>
          </p:cNvPr>
          <p:cNvSpPr/>
          <p:nvPr/>
        </p:nvSpPr>
        <p:spPr>
          <a:xfrm>
            <a:off x="1917698" y="3014132"/>
            <a:ext cx="8356602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 Curve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36FB3-7717-9341-A337-3F06B9CAAA17}"/>
              </a:ext>
            </a:extLst>
          </p:cNvPr>
          <p:cNvSpPr txBox="1"/>
          <p:nvPr/>
        </p:nvSpPr>
        <p:spPr>
          <a:xfrm>
            <a:off x="1329266" y="5841999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 Shiny Web Application: 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emoriebeck.shinyapps.io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F979A-E83A-204D-A4B6-4E42A33E2303}"/>
              </a:ext>
            </a:extLst>
          </p:cNvPr>
          <p:cNvSpPr txBox="1"/>
          <p:nvPr/>
        </p:nvSpPr>
        <p:spPr>
          <a:xfrm>
            <a:off x="1329266" y="6303664"/>
            <a:ext cx="95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Code &amp; Results: 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emoriebeck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/selection</a:t>
            </a:r>
          </a:p>
        </p:txBody>
      </p:sp>
    </p:spTree>
    <p:extLst>
      <p:ext uri="{BB962C8B-B14F-4D97-AF65-F5344CB8AC3E}">
        <p14:creationId xmlns:p14="http://schemas.microsoft.com/office/powerpoint/2010/main" val="986394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B2203F-F17B-8346-86E1-872C378798BE}"/>
              </a:ext>
            </a:extLst>
          </p:cNvPr>
          <p:cNvGraphicFramePr>
            <a:graphicFrameLocks noGrp="1"/>
          </p:cNvGraphicFramePr>
          <p:nvPr/>
        </p:nvGraphicFramePr>
        <p:xfrm>
          <a:off x="3492285" y="2000259"/>
          <a:ext cx="5207430" cy="3504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856">
                  <a:extLst>
                    <a:ext uri="{9D8B030D-6E8A-4147-A177-3AD203B41FA5}">
                      <a16:colId xmlns:a16="http://schemas.microsoft.com/office/drawing/2014/main" val="3465748495"/>
                    </a:ext>
                  </a:extLst>
                </a:gridCol>
                <a:gridCol w="1596325">
                  <a:extLst>
                    <a:ext uri="{9D8B030D-6E8A-4147-A177-3AD203B41FA5}">
                      <a16:colId xmlns:a16="http://schemas.microsoft.com/office/drawing/2014/main" val="625495417"/>
                    </a:ext>
                  </a:extLst>
                </a:gridCol>
                <a:gridCol w="1829249">
                  <a:extLst>
                    <a:ext uri="{9D8B030D-6E8A-4147-A177-3AD203B41FA5}">
                      <a16:colId xmlns:a16="http://schemas.microsoft.com/office/drawing/2014/main" val="3105720773"/>
                    </a:ext>
                  </a:extLst>
                </a:gridCol>
              </a:tblGrid>
              <a:tr h="1229746">
                <a:tc>
                  <a:txBody>
                    <a:bodyPr/>
                    <a:lstStyle/>
                    <a:p>
                      <a:r>
                        <a:rPr lang="en-US" sz="2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Very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102/196 (52.04%)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25535"/>
                  </a:ext>
                </a:extLst>
              </a:tr>
              <a:tr h="1137438">
                <a:tc>
                  <a:txBody>
                    <a:bodyPr/>
                    <a:lstStyle/>
                    <a:p>
                      <a:r>
                        <a:rPr lang="en-US" sz="2800" b="1" dirty="0">
                          <a:ln w="1270">
                            <a:noFill/>
                          </a:ln>
                          <a:solidFill>
                            <a:schemeClr val="tx1"/>
                          </a:solidFill>
                        </a:rPr>
                        <a:t>Somewhat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44/196 (22.44%)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88157"/>
                  </a:ext>
                </a:extLst>
              </a:tr>
              <a:tr h="1137438">
                <a:tc>
                  <a:txBody>
                    <a:bodyPr/>
                    <a:lstStyle/>
                    <a:p>
                      <a:r>
                        <a:rPr lang="en-US" sz="2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Not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0-1/3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50/196 (25.51%)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4390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5823E3-B3E7-994F-8B6F-09E3F4B07BCB}"/>
              </a:ext>
            </a:extLst>
          </p:cNvPr>
          <p:cNvSpPr/>
          <p:nvPr/>
        </p:nvSpPr>
        <p:spPr>
          <a:xfrm>
            <a:off x="3523276" y="1342608"/>
            <a:ext cx="5145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Inference Test Robustness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792B56-C9EC-0A4F-BC11-29F25723FFF2}"/>
              </a:ext>
            </a:extLst>
          </p:cNvPr>
          <p:cNvSpPr/>
          <p:nvPr/>
        </p:nvSpPr>
        <p:spPr>
          <a:xfrm>
            <a:off x="6511690" y="2079899"/>
            <a:ext cx="2188025" cy="3345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8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B2203F-F17B-8346-86E1-872C378798BE}"/>
              </a:ext>
            </a:extLst>
          </p:cNvPr>
          <p:cNvGraphicFramePr>
            <a:graphicFrameLocks noGrp="1"/>
          </p:cNvGraphicFramePr>
          <p:nvPr/>
        </p:nvGraphicFramePr>
        <p:xfrm>
          <a:off x="3492285" y="2000259"/>
          <a:ext cx="5207430" cy="3504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856">
                  <a:extLst>
                    <a:ext uri="{9D8B030D-6E8A-4147-A177-3AD203B41FA5}">
                      <a16:colId xmlns:a16="http://schemas.microsoft.com/office/drawing/2014/main" val="3465748495"/>
                    </a:ext>
                  </a:extLst>
                </a:gridCol>
                <a:gridCol w="1596325">
                  <a:extLst>
                    <a:ext uri="{9D8B030D-6E8A-4147-A177-3AD203B41FA5}">
                      <a16:colId xmlns:a16="http://schemas.microsoft.com/office/drawing/2014/main" val="625495417"/>
                    </a:ext>
                  </a:extLst>
                </a:gridCol>
                <a:gridCol w="1829249">
                  <a:extLst>
                    <a:ext uri="{9D8B030D-6E8A-4147-A177-3AD203B41FA5}">
                      <a16:colId xmlns:a16="http://schemas.microsoft.com/office/drawing/2014/main" val="3105720773"/>
                    </a:ext>
                  </a:extLst>
                </a:gridCol>
              </a:tblGrid>
              <a:tr h="1229746">
                <a:tc>
                  <a:txBody>
                    <a:bodyPr/>
                    <a:lstStyle/>
                    <a:p>
                      <a:r>
                        <a:rPr lang="en-US" sz="2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Very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102/196 (52.04%)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225535"/>
                  </a:ext>
                </a:extLst>
              </a:tr>
              <a:tr h="1137438">
                <a:tc>
                  <a:txBody>
                    <a:bodyPr/>
                    <a:lstStyle/>
                    <a:p>
                      <a:r>
                        <a:rPr lang="en-US" sz="2800" b="1" dirty="0">
                          <a:ln w="1270">
                            <a:noFill/>
                          </a:ln>
                          <a:solidFill>
                            <a:schemeClr val="tx1"/>
                          </a:solidFill>
                        </a:rPr>
                        <a:t>Somewhat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44/196 (22.44%)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88157"/>
                  </a:ext>
                </a:extLst>
              </a:tr>
              <a:tr h="1137438">
                <a:tc>
                  <a:txBody>
                    <a:bodyPr/>
                    <a:lstStyle/>
                    <a:p>
                      <a:r>
                        <a:rPr lang="en-US" sz="28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Not Robust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0-1/3 &lt; .0167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50/196 (25.51%) 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94390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75823E3-B3E7-994F-8B6F-09E3F4B07BCB}"/>
              </a:ext>
            </a:extLst>
          </p:cNvPr>
          <p:cNvSpPr/>
          <p:nvPr/>
        </p:nvSpPr>
        <p:spPr>
          <a:xfrm>
            <a:off x="3523276" y="1342608"/>
            <a:ext cx="5145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Inference Test Robustness</a:t>
            </a:r>
          </a:p>
        </p:txBody>
      </p:sp>
    </p:spTree>
    <p:extLst>
      <p:ext uri="{BB962C8B-B14F-4D97-AF65-F5344CB8AC3E}">
        <p14:creationId xmlns:p14="http://schemas.microsoft.com/office/powerpoint/2010/main" val="17283272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F94391-A236-DD44-8D66-C27F7E7F1D47}"/>
              </a:ext>
            </a:extLst>
          </p:cNvPr>
          <p:cNvGraphicFramePr>
            <a:graphicFrameLocks noGrp="1"/>
          </p:cNvGraphicFramePr>
          <p:nvPr/>
        </p:nvGraphicFramePr>
        <p:xfrm>
          <a:off x="1952240" y="2438874"/>
          <a:ext cx="8287517" cy="1980252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1478346744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3575025734"/>
                    </a:ext>
                  </a:extLst>
                </a:gridCol>
              </a:tblGrid>
              <a:tr h="37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Not 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60/196 (30.61%)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26600"/>
                  </a:ext>
                </a:extLst>
              </a:tr>
              <a:tr h="43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18/196 (9.18%)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458760"/>
                  </a:ext>
                </a:extLst>
              </a:tr>
              <a:tr h="49334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Differential, No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16/196 (8.16%)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46408"/>
                  </a:ext>
                </a:extLst>
              </a:tr>
              <a:tr h="30834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Differential,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102/196 (52.04%)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7304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2BEBB9-B14D-6344-BE78-D4D89F2F4982}"/>
              </a:ext>
            </a:extLst>
          </p:cNvPr>
          <p:cNvSpPr/>
          <p:nvPr/>
        </p:nvSpPr>
        <p:spPr>
          <a:xfrm>
            <a:off x="1268438" y="1704814"/>
            <a:ext cx="9655122" cy="73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Observed Curve Robustness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C42BF-C565-8140-BC22-4D2ABA73CFDA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4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C68D0-92F6-BA40-BE2D-2410AE7A4718}"/>
              </a:ext>
            </a:extLst>
          </p:cNvPr>
          <p:cNvSpPr/>
          <p:nvPr/>
        </p:nvSpPr>
        <p:spPr>
          <a:xfrm>
            <a:off x="7162800" y="2469355"/>
            <a:ext cx="3062901" cy="192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7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5F32042-7B44-E342-983F-F79CA091B04E}"/>
              </a:ext>
            </a:extLst>
          </p:cNvPr>
          <p:cNvGraphicFramePr>
            <a:graphicFrameLocks noGrp="1"/>
          </p:cNvGraphicFramePr>
          <p:nvPr/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171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F94391-A236-DD44-8D66-C27F7E7F1D47}"/>
              </a:ext>
            </a:extLst>
          </p:cNvPr>
          <p:cNvGraphicFramePr>
            <a:graphicFrameLocks noGrp="1"/>
          </p:cNvGraphicFramePr>
          <p:nvPr/>
        </p:nvGraphicFramePr>
        <p:xfrm>
          <a:off x="1952240" y="2438874"/>
          <a:ext cx="8287517" cy="1980252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1478346744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3575025734"/>
                    </a:ext>
                  </a:extLst>
                </a:gridCol>
              </a:tblGrid>
              <a:tr h="37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Not 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60/196 (30.61%)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26600"/>
                  </a:ext>
                </a:extLst>
              </a:tr>
              <a:tr h="43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18/196 (9.18%)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458760"/>
                  </a:ext>
                </a:extLst>
              </a:tr>
              <a:tr h="49334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Differential, No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16/196 (8.16%)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46408"/>
                  </a:ext>
                </a:extLst>
              </a:tr>
              <a:tr h="30834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Differential,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102/196 (52.04%)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7304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2BEBB9-B14D-6344-BE78-D4D89F2F4982}"/>
              </a:ext>
            </a:extLst>
          </p:cNvPr>
          <p:cNvSpPr/>
          <p:nvPr/>
        </p:nvSpPr>
        <p:spPr>
          <a:xfrm>
            <a:off x="1268438" y="1704814"/>
            <a:ext cx="9655122" cy="73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Observed Curve Robustness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C42BF-C565-8140-BC22-4D2ABA73CFDA}"/>
              </a:ext>
            </a:extLst>
          </p:cNvPr>
          <p:cNvSpPr txBox="1"/>
          <p:nvPr/>
        </p:nvSpPr>
        <p:spPr>
          <a:xfrm>
            <a:off x="0" y="6396335"/>
            <a:ext cx="12192000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4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400" b="1" dirty="0">
                <a:solidFill>
                  <a:schemeClr val="bg1"/>
                </a:solidFill>
              </a:rPr>
              <a:t>/selection</a:t>
            </a:r>
          </a:p>
        </p:txBody>
      </p:sp>
    </p:spTree>
    <p:extLst>
      <p:ext uri="{BB962C8B-B14F-4D97-AF65-F5344CB8AC3E}">
        <p14:creationId xmlns:p14="http://schemas.microsoft.com/office/powerpoint/2010/main" val="25479780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0CFC-953E-1444-89DC-3686B7FD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08" y="1282302"/>
            <a:ext cx="8363547" cy="55756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C5DE6-6E81-C540-80AD-4623E85DE32B}"/>
              </a:ext>
            </a:extLst>
          </p:cNvPr>
          <p:cNvSpPr/>
          <p:nvPr/>
        </p:nvSpPr>
        <p:spPr>
          <a:xfrm>
            <a:off x="2617940" y="1553227"/>
            <a:ext cx="7415408" cy="2054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AD183-8C8F-274B-9635-40D2E8E0F79E}"/>
              </a:ext>
            </a:extLst>
          </p:cNvPr>
          <p:cNvSpPr/>
          <p:nvPr/>
        </p:nvSpPr>
        <p:spPr>
          <a:xfrm>
            <a:off x="2630466" y="4102559"/>
            <a:ext cx="7415408" cy="231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940896-A01D-F64E-BF3A-974BA21BDDFD}"/>
              </a:ext>
            </a:extLst>
          </p:cNvPr>
          <p:cNvGraphicFramePr>
            <a:graphicFrameLocks noGrp="1"/>
          </p:cNvGraphicFramePr>
          <p:nvPr/>
        </p:nvGraphicFramePr>
        <p:xfrm>
          <a:off x="1829222" y="684872"/>
          <a:ext cx="8287517" cy="495063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3569208660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2138795341"/>
                    </a:ext>
                  </a:extLst>
                </a:gridCol>
              </a:tblGrid>
              <a:tr h="37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Not 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60/196 (30.61%)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56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637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0CFC-953E-1444-89DC-3686B7FD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08" y="1282302"/>
            <a:ext cx="8363547" cy="55756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2A9226-05FF-B94C-A713-C5D271F0228F}"/>
              </a:ext>
            </a:extLst>
          </p:cNvPr>
          <p:cNvSpPr/>
          <p:nvPr/>
        </p:nvSpPr>
        <p:spPr>
          <a:xfrm>
            <a:off x="2888166" y="6278137"/>
            <a:ext cx="3969834" cy="200722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F10C0E-C21F-0B42-9C8E-824B06BB92AD}"/>
              </a:ext>
            </a:extLst>
          </p:cNvPr>
          <p:cNvCxnSpPr>
            <a:cxnSpLocks/>
          </p:cNvCxnSpPr>
          <p:nvPr/>
        </p:nvCxnSpPr>
        <p:spPr>
          <a:xfrm>
            <a:off x="1661532" y="6278137"/>
            <a:ext cx="691375" cy="89209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FCDCD-A191-224A-82B5-667F5631E41A}"/>
              </a:ext>
            </a:extLst>
          </p:cNvPr>
          <p:cNvSpPr/>
          <p:nvPr/>
        </p:nvSpPr>
        <p:spPr>
          <a:xfrm>
            <a:off x="0" y="5742878"/>
            <a:ext cx="1661532" cy="981307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 impacts the direction of the relationship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FE01AE-76B6-6A4B-A65F-611137F9B83A}"/>
              </a:ext>
            </a:extLst>
          </p:cNvPr>
          <p:cNvCxnSpPr>
            <a:cxnSpLocks/>
          </p:cNvCxnSpPr>
          <p:nvPr/>
        </p:nvCxnSpPr>
        <p:spPr>
          <a:xfrm flipV="1">
            <a:off x="1661532" y="4215161"/>
            <a:ext cx="512956" cy="308517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71594-EB19-6F4D-B465-8F3F3062B7DC}"/>
              </a:ext>
            </a:extLst>
          </p:cNvPr>
          <p:cNvSpPr/>
          <p:nvPr/>
        </p:nvSpPr>
        <p:spPr>
          <a:xfrm>
            <a:off x="0" y="3988419"/>
            <a:ext cx="1661532" cy="1263805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Self-rated health attenuates the relationship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125B1A-034A-6B4E-B463-CD619169DFAE}"/>
              </a:ext>
            </a:extLst>
          </p:cNvPr>
          <p:cNvSpPr/>
          <p:nvPr/>
        </p:nvSpPr>
        <p:spPr>
          <a:xfrm>
            <a:off x="3530074" y="4092453"/>
            <a:ext cx="6294150" cy="200722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674E08-4863-0049-977C-BBBFA71404C1}"/>
              </a:ext>
            </a:extLst>
          </p:cNvPr>
          <p:cNvGraphicFramePr>
            <a:graphicFrameLocks noGrp="1"/>
          </p:cNvGraphicFramePr>
          <p:nvPr/>
        </p:nvGraphicFramePr>
        <p:xfrm>
          <a:off x="1829222" y="684872"/>
          <a:ext cx="8287517" cy="495063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3569208660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2138795341"/>
                    </a:ext>
                  </a:extLst>
                </a:gridCol>
              </a:tblGrid>
              <a:tr h="37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Not 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60/196 (30.61%)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567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2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  <p:bldP spid="1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186A-95ED-BC4E-92BF-871C4116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26" y="1282302"/>
            <a:ext cx="8363547" cy="5575698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83E38767-0F27-A84D-9A2F-4625605F2065}"/>
              </a:ext>
            </a:extLst>
          </p:cNvPr>
          <p:cNvSpPr/>
          <p:nvPr/>
        </p:nvSpPr>
        <p:spPr>
          <a:xfrm>
            <a:off x="2464421" y="2821258"/>
            <a:ext cx="156116" cy="512957"/>
          </a:xfrm>
          <a:prstGeom prst="leftBracket">
            <a:avLst/>
          </a:prstGeom>
          <a:ln w="57150">
            <a:solidFill>
              <a:srgbClr val="2F2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771A2-7034-0345-B5B3-15C38D3975B0}"/>
              </a:ext>
            </a:extLst>
          </p:cNvPr>
          <p:cNvSpPr/>
          <p:nvPr/>
        </p:nvSpPr>
        <p:spPr>
          <a:xfrm>
            <a:off x="68949" y="3049859"/>
            <a:ext cx="1723042" cy="1025913"/>
          </a:xfrm>
          <a:prstGeom prst="rect">
            <a:avLst/>
          </a:prstGeom>
          <a:noFill/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 a lot of effect size 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F468F-363F-4946-AA93-1DE0856DC21B}"/>
              </a:ext>
            </a:extLst>
          </p:cNvPr>
          <p:cNvCxnSpPr>
            <a:stCxn id="7" idx="3"/>
          </p:cNvCxnSpPr>
          <p:nvPr/>
        </p:nvCxnSpPr>
        <p:spPr>
          <a:xfrm flipV="1">
            <a:off x="1791991" y="3049859"/>
            <a:ext cx="583219" cy="512957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1E4E11-EEFB-EF4D-B8DD-E2CCE7AE622C}"/>
              </a:ext>
            </a:extLst>
          </p:cNvPr>
          <p:cNvCxnSpPr>
            <a:cxnSpLocks/>
          </p:cNvCxnSpPr>
          <p:nvPr/>
        </p:nvCxnSpPr>
        <p:spPr>
          <a:xfrm flipH="1">
            <a:off x="9958105" y="5932448"/>
            <a:ext cx="372849" cy="369851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9C414-C510-4D47-939C-E5177C78BC04}"/>
              </a:ext>
            </a:extLst>
          </p:cNvPr>
          <p:cNvSpPr/>
          <p:nvPr/>
        </p:nvSpPr>
        <p:spPr>
          <a:xfrm>
            <a:off x="10337294" y="5018049"/>
            <a:ext cx="1761779" cy="1427355"/>
          </a:xfrm>
          <a:prstGeom prst="rect">
            <a:avLst/>
          </a:prstGeom>
          <a:noFill/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Only specifications including age and alcohol are significant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AF18DF-FDF1-014A-9B3A-FB1C2B02C5DE}"/>
              </a:ext>
            </a:extLst>
          </p:cNvPr>
          <p:cNvGraphicFramePr>
            <a:graphicFrameLocks noGrp="1"/>
          </p:cNvGraphicFramePr>
          <p:nvPr/>
        </p:nvGraphicFramePr>
        <p:xfrm>
          <a:off x="1952240" y="684872"/>
          <a:ext cx="8287517" cy="495063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1542371791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2409501221"/>
                    </a:ext>
                  </a:extLst>
                </a:gridCol>
              </a:tblGrid>
              <a:tr h="43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18/196 (9.18%)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51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9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604115-1A27-1748-A53E-FBE6A18B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91" y="1283346"/>
            <a:ext cx="8361981" cy="5574654"/>
          </a:xfrm>
          <a:prstGeom prst="rect">
            <a:avLst/>
          </a:prstGeom>
        </p:spPr>
      </p:pic>
      <p:sp>
        <p:nvSpPr>
          <p:cNvPr id="3" name="Left Bracket 2">
            <a:extLst>
              <a:ext uri="{FF2B5EF4-FFF2-40B4-BE49-F238E27FC236}">
                <a16:creationId xmlns:a16="http://schemas.microsoft.com/office/drawing/2014/main" id="{A60221BD-8658-204A-A15D-5FEE7F14B27D}"/>
              </a:ext>
            </a:extLst>
          </p:cNvPr>
          <p:cNvSpPr/>
          <p:nvPr/>
        </p:nvSpPr>
        <p:spPr>
          <a:xfrm>
            <a:off x="2464421" y="2765502"/>
            <a:ext cx="133813" cy="568714"/>
          </a:xfrm>
          <a:prstGeom prst="leftBracket">
            <a:avLst/>
          </a:prstGeom>
          <a:ln w="57150">
            <a:solidFill>
              <a:srgbClr val="2F2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21817-926D-9D48-A2BF-EBD6B5A6DB35}"/>
              </a:ext>
            </a:extLst>
          </p:cNvPr>
          <p:cNvSpPr/>
          <p:nvPr/>
        </p:nvSpPr>
        <p:spPr>
          <a:xfrm>
            <a:off x="68949" y="3049859"/>
            <a:ext cx="1723042" cy="1025913"/>
          </a:xfrm>
          <a:prstGeom prst="rect">
            <a:avLst/>
          </a:prstGeom>
          <a:noFill/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 a lot of effect size 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E505A-3D7A-B446-9F32-F88BE42FEE51}"/>
              </a:ext>
            </a:extLst>
          </p:cNvPr>
          <p:cNvCxnSpPr>
            <a:stCxn id="6" idx="3"/>
          </p:cNvCxnSpPr>
          <p:nvPr/>
        </p:nvCxnSpPr>
        <p:spPr>
          <a:xfrm flipV="1">
            <a:off x="1791991" y="3049859"/>
            <a:ext cx="583219" cy="512957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722DA9-D29A-3248-8228-9F4652233AA0}"/>
              </a:ext>
            </a:extLst>
          </p:cNvPr>
          <p:cNvGraphicFramePr>
            <a:graphicFrameLocks noGrp="1"/>
          </p:cNvGraphicFramePr>
          <p:nvPr/>
        </p:nvGraphicFramePr>
        <p:xfrm>
          <a:off x="1829222" y="685394"/>
          <a:ext cx="8287517" cy="495063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1391122748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2438583565"/>
                    </a:ext>
                  </a:extLst>
                </a:gridCol>
              </a:tblGrid>
              <a:tr h="49334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Differential, No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16/196 (8.16%)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49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4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232349-F650-EE48-87BA-A22C1076C658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D438B-2B5B-8A4B-BBE7-AFD2D534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08" y="1282302"/>
            <a:ext cx="8363547" cy="55756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3C737-A5CC-BF40-A168-8BB4810E6DEA}"/>
              </a:ext>
            </a:extLst>
          </p:cNvPr>
          <p:cNvSpPr/>
          <p:nvPr/>
        </p:nvSpPr>
        <p:spPr>
          <a:xfrm>
            <a:off x="167268" y="4170556"/>
            <a:ext cx="1555774" cy="1488689"/>
          </a:xfrm>
          <a:prstGeom prst="rect">
            <a:avLst/>
          </a:prstGeom>
          <a:noFill/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Significant and negative with self-rated health but not 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DFC225-0113-7F41-B910-83BE869ED882}"/>
              </a:ext>
            </a:extLst>
          </p:cNvPr>
          <p:cNvCxnSpPr>
            <a:cxnSpLocks/>
          </p:cNvCxnSpPr>
          <p:nvPr/>
        </p:nvCxnSpPr>
        <p:spPr>
          <a:xfrm flipV="1">
            <a:off x="1723042" y="4192859"/>
            <a:ext cx="562958" cy="953431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FE0FA0-FE04-024B-A20C-679431625078}"/>
              </a:ext>
            </a:extLst>
          </p:cNvPr>
          <p:cNvCxnSpPr>
            <a:cxnSpLocks/>
          </p:cNvCxnSpPr>
          <p:nvPr/>
        </p:nvCxnSpPr>
        <p:spPr>
          <a:xfrm>
            <a:off x="1723042" y="5146290"/>
            <a:ext cx="551807" cy="1243359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5E24F-45DC-9740-9735-338CDE4E2121}"/>
              </a:ext>
            </a:extLst>
          </p:cNvPr>
          <p:cNvSpPr/>
          <p:nvPr/>
        </p:nvSpPr>
        <p:spPr>
          <a:xfrm>
            <a:off x="5672254" y="4170555"/>
            <a:ext cx="1555774" cy="1488689"/>
          </a:xfrm>
          <a:prstGeom prst="rect">
            <a:avLst/>
          </a:prstGeom>
          <a:solidFill>
            <a:schemeClr val="bg1"/>
          </a:solidFill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Largely null when controlling for both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56B57-AA08-934A-9D3E-CDD1953764DD}"/>
              </a:ext>
            </a:extLst>
          </p:cNvPr>
          <p:cNvSpPr/>
          <p:nvPr/>
        </p:nvSpPr>
        <p:spPr>
          <a:xfrm>
            <a:off x="10468958" y="4192859"/>
            <a:ext cx="1555774" cy="1639229"/>
          </a:xfrm>
          <a:prstGeom prst="rect">
            <a:avLst/>
          </a:prstGeom>
          <a:noFill/>
          <a:ln w="38100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Somewhat Significant and positive with age but not self-rated health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F41209-5A64-3B4A-ABF4-4D6725B5A539}"/>
              </a:ext>
            </a:extLst>
          </p:cNvPr>
          <p:cNvCxnSpPr>
            <a:cxnSpLocks/>
          </p:cNvCxnSpPr>
          <p:nvPr/>
        </p:nvCxnSpPr>
        <p:spPr>
          <a:xfrm flipH="1" flipV="1">
            <a:off x="9889584" y="4192859"/>
            <a:ext cx="562958" cy="953431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B58B9F-22A6-CC4F-8ABF-E60EAE436515}"/>
              </a:ext>
            </a:extLst>
          </p:cNvPr>
          <p:cNvCxnSpPr>
            <a:cxnSpLocks/>
          </p:cNvCxnSpPr>
          <p:nvPr/>
        </p:nvCxnSpPr>
        <p:spPr>
          <a:xfrm flipH="1">
            <a:off x="9873168" y="5146290"/>
            <a:ext cx="568224" cy="1243359"/>
          </a:xfrm>
          <a:prstGeom prst="straightConnector1">
            <a:avLst/>
          </a:prstGeom>
          <a:ln w="38100">
            <a:solidFill>
              <a:srgbClr val="2F2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92D453-97BC-6B40-AD50-A20DB167A365}"/>
              </a:ext>
            </a:extLst>
          </p:cNvPr>
          <p:cNvGraphicFramePr>
            <a:graphicFrameLocks noGrp="1"/>
          </p:cNvGraphicFramePr>
          <p:nvPr/>
        </p:nvGraphicFramePr>
        <p:xfrm>
          <a:off x="1952241" y="604809"/>
          <a:ext cx="8287517" cy="495063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3269668729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2120919075"/>
                    </a:ext>
                  </a:extLst>
                </a:gridCol>
              </a:tblGrid>
              <a:tr h="30834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Differential,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102/196 (52.04%)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5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CFF692-257A-C044-83CE-514F648D75AE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Inference Tests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Specification Curves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314F83-CE6F-6843-8DE5-26779E2A93F2}"/>
              </a:ext>
            </a:extLst>
          </p:cNvPr>
          <p:cNvGraphicFramePr>
            <a:graphicFrameLocks noGrp="1"/>
          </p:cNvGraphicFramePr>
          <p:nvPr/>
        </p:nvGraphicFramePr>
        <p:xfrm>
          <a:off x="1952239" y="1549526"/>
          <a:ext cx="8287517" cy="1980252"/>
        </p:xfrm>
        <a:graphic>
          <a:graphicData uri="http://schemas.openxmlformats.org/drawingml/2006/table">
            <a:tbl>
              <a:tblPr/>
              <a:tblGrid>
                <a:gridCol w="5234352">
                  <a:extLst>
                    <a:ext uri="{9D8B030D-6E8A-4147-A177-3AD203B41FA5}">
                      <a16:colId xmlns:a16="http://schemas.microsoft.com/office/drawing/2014/main" val="1478346744"/>
                    </a:ext>
                  </a:extLst>
                </a:gridCol>
                <a:gridCol w="3053165">
                  <a:extLst>
                    <a:ext uri="{9D8B030D-6E8A-4147-A177-3AD203B41FA5}">
                      <a16:colId xmlns:a16="http://schemas.microsoft.com/office/drawing/2014/main" val="3575025734"/>
                    </a:ext>
                  </a:extLst>
                </a:gridCol>
              </a:tblGrid>
              <a:tr h="370010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Not 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60/196 (30.61%)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26600"/>
                  </a:ext>
                </a:extLst>
              </a:tr>
              <a:tr h="43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Robust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1C9845"/>
                          </a:solidFill>
                          <a:effectLst/>
                          <a:latin typeface="Calibri" panose="020F0502020204030204" pitchFamily="34" charset="0"/>
                        </a:rPr>
                        <a:t>18/196 (9.18%)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458760"/>
                  </a:ext>
                </a:extLst>
              </a:tr>
              <a:tr h="493346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Differential, No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16/196 (8.16%) 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46408"/>
                  </a:ext>
                </a:extLst>
              </a:tr>
              <a:tr h="30834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Differential, Clear pattern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u="none" strike="noStrike" dirty="0">
                          <a:solidFill>
                            <a:srgbClr val="2F2EF9"/>
                          </a:solidFill>
                          <a:effectLst/>
                          <a:latin typeface="Calibri" panose="020F0502020204030204" pitchFamily="34" charset="0"/>
                        </a:rPr>
                        <a:t>102/196 (52.04%)</a:t>
                      </a:r>
                    </a:p>
                  </a:txBody>
                  <a:tcPr marL="7383" marR="7383" marT="73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87304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B55940B-33CA-3540-A883-7AAEC3CA1BEC}"/>
              </a:ext>
            </a:extLst>
          </p:cNvPr>
          <p:cNvSpPr/>
          <p:nvPr/>
        </p:nvSpPr>
        <p:spPr>
          <a:xfrm>
            <a:off x="1268438" y="815466"/>
            <a:ext cx="9655122" cy="73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Observed Curve Robustness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C2B79F-CF8F-654E-A855-8B021BF00F36}"/>
              </a:ext>
            </a:extLst>
          </p:cNvPr>
          <p:cNvSpPr/>
          <p:nvPr/>
        </p:nvSpPr>
        <p:spPr>
          <a:xfrm>
            <a:off x="1116199" y="3770334"/>
            <a:ext cx="9959599" cy="28934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For all specification curve plots, a several sentence summary of each plot, and a list of key variables in each plot, see the Specification Curve Panel of the R Shiny Web Application: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8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800" b="1" dirty="0">
                <a:solidFill>
                  <a:schemeClr val="bg1"/>
                </a:solidFill>
              </a:rPr>
              <a:t>/selection</a:t>
            </a:r>
          </a:p>
        </p:txBody>
      </p:sp>
    </p:spTree>
    <p:extLst>
      <p:ext uri="{BB962C8B-B14F-4D97-AF65-F5344CB8AC3E}">
        <p14:creationId xmlns:p14="http://schemas.microsoft.com/office/powerpoint/2010/main" val="2930836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A22A80-8213-7948-BCA8-86207904E9EA}"/>
              </a:ext>
            </a:extLst>
          </p:cNvPr>
          <p:cNvSpPr/>
          <p:nvPr/>
        </p:nvSpPr>
        <p:spPr>
          <a:xfrm>
            <a:off x="2757176" y="2015066"/>
            <a:ext cx="6677648" cy="282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solidFill>
                  <a:schemeClr val="bg1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4667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CCA243-F5FA-E84D-9263-766E4E2B3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80314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B17C79D-EE93-874F-B894-627C7C119A2F}"/>
              </a:ext>
            </a:extLst>
          </p:cNvPr>
          <p:cNvSpPr/>
          <p:nvPr/>
        </p:nvSpPr>
        <p:spPr>
          <a:xfrm>
            <a:off x="905107" y="805820"/>
            <a:ext cx="10381786" cy="814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Personality prediction is quite robust.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0E2698-13B3-0B45-B50F-89B784FA2870}"/>
              </a:ext>
            </a:extLst>
          </p:cNvPr>
          <p:cNvSpPr/>
          <p:nvPr/>
        </p:nvSpPr>
        <p:spPr>
          <a:xfrm>
            <a:off x="688588" y="1530649"/>
            <a:ext cx="6577361" cy="1226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32.65% of unmoderated associations robust after matching</a:t>
            </a:r>
            <a:endParaRPr lang="en-US" sz="28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FA1AC-D4D2-5B4C-8F13-E924E125462E}"/>
              </a:ext>
            </a:extLst>
          </p:cNvPr>
          <p:cNvSpPr/>
          <p:nvPr/>
        </p:nvSpPr>
        <p:spPr>
          <a:xfrm>
            <a:off x="688588" y="2757283"/>
            <a:ext cx="6577361" cy="1226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Proportionally fewer moderators of personality-outcome associations (6.70%)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291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06AE9B-41BC-3B42-A74C-514F63CE4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72970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3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69C733-1365-D74C-9F69-6D5CE24D30B2}"/>
              </a:ext>
            </a:extLst>
          </p:cNvPr>
          <p:cNvSpPr/>
          <p:nvPr/>
        </p:nvSpPr>
        <p:spPr>
          <a:xfrm>
            <a:off x="0" y="4981"/>
            <a:ext cx="12192000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Limitations of Personality Prediction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48D61A-7AC7-5645-BE77-1B9E5B78D556}"/>
              </a:ext>
            </a:extLst>
          </p:cNvPr>
          <p:cNvCxnSpPr>
            <a:cxnSpLocks/>
          </p:cNvCxnSpPr>
          <p:nvPr/>
        </p:nvCxnSpPr>
        <p:spPr>
          <a:xfrm>
            <a:off x="1413163" y="3818378"/>
            <a:ext cx="911579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8ACB20-D452-8943-8E08-9D436D48BAB9}"/>
              </a:ext>
            </a:extLst>
          </p:cNvPr>
          <p:cNvSpPr/>
          <p:nvPr/>
        </p:nvSpPr>
        <p:spPr>
          <a:xfrm>
            <a:off x="5250387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E081-86ED-A04C-8A9A-82BB8CBF806B}"/>
              </a:ext>
            </a:extLst>
          </p:cNvPr>
          <p:cNvSpPr/>
          <p:nvPr/>
        </p:nvSpPr>
        <p:spPr>
          <a:xfrm>
            <a:off x="8672218" y="3530623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B15876-B967-7345-B4B6-0E144F8AF3F0}"/>
              </a:ext>
            </a:extLst>
          </p:cNvPr>
          <p:cNvCxnSpPr>
            <a:cxnSpLocks/>
          </p:cNvCxnSpPr>
          <p:nvPr/>
        </p:nvCxnSpPr>
        <p:spPr>
          <a:xfrm flipV="1">
            <a:off x="9413180" y="4222178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53715-4777-3040-9FBB-7E1E9350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53" y="1977052"/>
            <a:ext cx="663895" cy="6826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7EE22-C004-204A-803C-B79F2D87D93F}"/>
              </a:ext>
            </a:extLst>
          </p:cNvPr>
          <p:cNvCxnSpPr>
            <a:cxnSpLocks/>
          </p:cNvCxnSpPr>
          <p:nvPr/>
        </p:nvCxnSpPr>
        <p:spPr>
          <a:xfrm>
            <a:off x="5951318" y="2841006"/>
            <a:ext cx="0" cy="551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B94227-3A5C-0A46-B2ED-CB224AC93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35" y="4781864"/>
            <a:ext cx="600553" cy="6005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265AD3-D45C-274D-B7DF-568BB5FAB703}"/>
              </a:ext>
            </a:extLst>
          </p:cNvPr>
          <p:cNvSpPr/>
          <p:nvPr/>
        </p:nvSpPr>
        <p:spPr>
          <a:xfrm>
            <a:off x="4673947" y="1370091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6D0A9-5D20-2243-AB21-56BBC4281CB5}"/>
              </a:ext>
            </a:extLst>
          </p:cNvPr>
          <p:cNvSpPr/>
          <p:nvPr/>
        </p:nvSpPr>
        <p:spPr>
          <a:xfrm>
            <a:off x="8040032" y="5571359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6FD3EC-4646-0040-AEC1-83C460955C11}"/>
              </a:ext>
            </a:extLst>
          </p:cNvPr>
          <p:cNvSpPr/>
          <p:nvPr/>
        </p:nvSpPr>
        <p:spPr>
          <a:xfrm>
            <a:off x="0" y="687536"/>
            <a:ext cx="12192000" cy="65621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Inattention to Third Variables (Selection Bias)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5B09A-B9B1-1741-84C9-9CB3B1C89E66}"/>
              </a:ext>
            </a:extLst>
          </p:cNvPr>
          <p:cNvSpPr/>
          <p:nvPr/>
        </p:nvSpPr>
        <p:spPr>
          <a:xfrm>
            <a:off x="1828556" y="3567857"/>
            <a:ext cx="1503124" cy="50104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3097DD-B212-704D-BE16-83248C59AD19}"/>
              </a:ext>
            </a:extLst>
          </p:cNvPr>
          <p:cNvCxnSpPr>
            <a:cxnSpLocks/>
          </p:cNvCxnSpPr>
          <p:nvPr/>
        </p:nvCxnSpPr>
        <p:spPr>
          <a:xfrm flipV="1">
            <a:off x="2558923" y="4304386"/>
            <a:ext cx="0" cy="551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7C376BA-1E1D-B840-ACC6-21907E4E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8" y="4864072"/>
            <a:ext cx="600553" cy="6005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A93F58-6DA7-F04B-8E61-7081777616F9}"/>
              </a:ext>
            </a:extLst>
          </p:cNvPr>
          <p:cNvSpPr/>
          <p:nvPr/>
        </p:nvSpPr>
        <p:spPr>
          <a:xfrm>
            <a:off x="1185775" y="5653567"/>
            <a:ext cx="2710257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C92EF7-8149-F64B-8DC3-7A22B67BF02A}"/>
              </a:ext>
            </a:extLst>
          </p:cNvPr>
          <p:cNvSpPr/>
          <p:nvPr/>
        </p:nvSpPr>
        <p:spPr>
          <a:xfrm>
            <a:off x="1080655" y="4222178"/>
            <a:ext cx="2815377" cy="2237999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767BD-39B1-1D47-BDDC-BFAE7653522D}"/>
              </a:ext>
            </a:extLst>
          </p:cNvPr>
          <p:cNvCxnSpPr>
            <a:cxnSpLocks/>
            <a:stCxn id="36" idx="3"/>
            <a:endCxn id="13" idx="1"/>
          </p:cNvCxnSpPr>
          <p:nvPr/>
        </p:nvCxnSpPr>
        <p:spPr>
          <a:xfrm>
            <a:off x="4380953" y="1663917"/>
            <a:ext cx="1326100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9A92BB-6D96-774C-952B-7135F63BDB4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32597" y="2318386"/>
            <a:ext cx="474456" cy="67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07457B-BCB0-5741-9B5C-723ED4192F5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380679" y="2318386"/>
            <a:ext cx="1326374" cy="806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669F7E-97D1-A54B-A5C2-2667DD51AF69}"/>
              </a:ext>
            </a:extLst>
          </p:cNvPr>
          <p:cNvCxnSpPr>
            <a:cxnSpLocks/>
            <a:stCxn id="31" idx="3"/>
            <a:endCxn id="13" idx="1"/>
          </p:cNvCxnSpPr>
          <p:nvPr/>
        </p:nvCxnSpPr>
        <p:spPr>
          <a:xfrm flipV="1">
            <a:off x="2585458" y="2318386"/>
            <a:ext cx="3121595" cy="7880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E47AE2-9568-7243-99E6-20A884B8B69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441751" y="2318386"/>
            <a:ext cx="2265302" cy="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3CF8B3-8C25-C142-9917-6340D36A7929}"/>
              </a:ext>
            </a:extLst>
          </p:cNvPr>
          <p:cNvCxnSpPr>
            <a:cxnSpLocks/>
            <a:stCxn id="30" idx="3"/>
            <a:endCxn id="13" idx="1"/>
          </p:cNvCxnSpPr>
          <p:nvPr/>
        </p:nvCxnSpPr>
        <p:spPr>
          <a:xfrm flipV="1">
            <a:off x="1672285" y="2318386"/>
            <a:ext cx="4034768" cy="48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E4ABB6-829C-8A4A-A0B8-D399CF2A5DA4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2585458" y="1663917"/>
            <a:ext cx="3121595" cy="65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A820CB7-FED8-FE44-82E2-B0DB1754A144}"/>
              </a:ext>
            </a:extLst>
          </p:cNvPr>
          <p:cNvSpPr/>
          <p:nvPr/>
        </p:nvSpPr>
        <p:spPr>
          <a:xfrm>
            <a:off x="0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A36D5-941A-3F42-BBE4-BC313B73A1F6}"/>
              </a:ext>
            </a:extLst>
          </p:cNvPr>
          <p:cNvSpPr/>
          <p:nvPr/>
        </p:nvSpPr>
        <p:spPr>
          <a:xfrm>
            <a:off x="913173" y="2794480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E89EE0-5936-5E48-89B8-AFF633FD86D1}"/>
              </a:ext>
            </a:extLst>
          </p:cNvPr>
          <p:cNvSpPr/>
          <p:nvPr/>
        </p:nvSpPr>
        <p:spPr>
          <a:xfrm>
            <a:off x="3565234" y="2055168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3329FC-AE7F-FB4A-A842-E2A16DD3BA28}"/>
              </a:ext>
            </a:extLst>
          </p:cNvPr>
          <p:cNvSpPr/>
          <p:nvPr/>
        </p:nvSpPr>
        <p:spPr>
          <a:xfrm>
            <a:off x="2708669" y="2805151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90D50-9395-F843-82DA-DE55B1EF49F5}"/>
              </a:ext>
            </a:extLst>
          </p:cNvPr>
          <p:cNvSpPr/>
          <p:nvPr/>
        </p:nvSpPr>
        <p:spPr>
          <a:xfrm>
            <a:off x="1782617" y="2055169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Early Life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AF2007-3657-9D4D-9997-796237977400}"/>
              </a:ext>
            </a:extLst>
          </p:cNvPr>
          <p:cNvSpPr/>
          <p:nvPr/>
        </p:nvSpPr>
        <p:spPr>
          <a:xfrm>
            <a:off x="913173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Income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DC747-6332-F44D-86DF-E19E57490A76}"/>
              </a:ext>
            </a:extLst>
          </p:cNvPr>
          <p:cNvSpPr/>
          <p:nvPr/>
        </p:nvSpPr>
        <p:spPr>
          <a:xfrm>
            <a:off x="2708668" y="1351945"/>
            <a:ext cx="1672285" cy="6239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Social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C481890-5919-4E4E-8B44-3C5E49AE6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17407"/>
              </p:ext>
            </p:extLst>
          </p:nvPr>
        </p:nvGraphicFramePr>
        <p:xfrm>
          <a:off x="0" y="669954"/>
          <a:ext cx="12192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67587835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8827251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869509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25764645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6446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Cross-Sectional (Reverse Causality)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Third Variables (Selection Bias)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Arbitrary Covariate Inclusion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Unclear Boundary Conditions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Studies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70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9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06AE9B-41BC-3B42-A74C-514F63CE466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936CB3A-9433-BB46-AEB9-464B905CAA4F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582506"/>
            <a:ext cx="5122184" cy="6275494"/>
            <a:chOff x="1414992" y="60960"/>
            <a:chExt cx="5369135" cy="65780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7B9C69-C9F0-E74D-9F73-C02DACED8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222"/>
            <a:stretch/>
          </p:blipFill>
          <p:spPr>
            <a:xfrm>
              <a:off x="1414992" y="60960"/>
              <a:ext cx="5369135" cy="36880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2B7D43-B8D4-6A4E-ABAE-9298A31F9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223" b="-1"/>
            <a:stretch/>
          </p:blipFill>
          <p:spPr>
            <a:xfrm>
              <a:off x="1414992" y="3773889"/>
              <a:ext cx="5369135" cy="286512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8A49DFC-97AE-B74D-B398-F32F5CAC72B6}"/>
              </a:ext>
            </a:extLst>
          </p:cNvPr>
          <p:cNvSpPr/>
          <p:nvPr/>
        </p:nvSpPr>
        <p:spPr>
          <a:xfrm>
            <a:off x="142385" y="2121416"/>
            <a:ext cx="5254074" cy="28934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 Shiny Web Application: https://</a:t>
            </a:r>
            <a:r>
              <a:rPr lang="en-US" sz="2800" b="1" dirty="0" err="1">
                <a:solidFill>
                  <a:schemeClr val="bg1"/>
                </a:solidFill>
              </a:rPr>
              <a:t>emoriebeck.shinyapps.io</a:t>
            </a:r>
            <a:r>
              <a:rPr lang="en-US" sz="2800" b="1" dirty="0">
                <a:solidFill>
                  <a:schemeClr val="bg1"/>
                </a:solidFill>
              </a:rPr>
              <a:t>/selection</a:t>
            </a:r>
          </a:p>
          <a:p>
            <a:pPr algn="ctr"/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“Key Variables” Tab</a:t>
            </a:r>
          </a:p>
        </p:txBody>
      </p:sp>
    </p:spTree>
    <p:extLst>
      <p:ext uri="{BB962C8B-B14F-4D97-AF65-F5344CB8AC3E}">
        <p14:creationId xmlns:p14="http://schemas.microsoft.com/office/powerpoint/2010/main" val="105626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BDB2-657B-4F4A-81AB-F4D1C16B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622"/>
            <a:ext cx="12196081" cy="5074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201869-C9F6-2847-8476-F8DEB4C7D916}"/>
              </a:ext>
            </a:extLst>
          </p:cNvPr>
          <p:cNvSpPr/>
          <p:nvPr/>
        </p:nvSpPr>
        <p:spPr>
          <a:xfrm>
            <a:off x="167425" y="721217"/>
            <a:ext cx="11668260" cy="843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2EF9"/>
                </a:solidFill>
              </a:rPr>
              <a:t>Health-Related Outcomes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06AE9B-41BC-3B42-A74C-514F63CE466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6E8F7DE-5AA1-D640-975D-DA684EF2F6EB}"/>
              </a:ext>
            </a:extLst>
          </p:cNvPr>
          <p:cNvSpPr/>
          <p:nvPr/>
        </p:nvSpPr>
        <p:spPr>
          <a:xfrm>
            <a:off x="914400" y="2074127"/>
            <a:ext cx="11277600" cy="461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052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BDB2-657B-4F4A-81AB-F4D1C16B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622"/>
            <a:ext cx="12196081" cy="5074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201869-C9F6-2847-8476-F8DEB4C7D916}"/>
              </a:ext>
            </a:extLst>
          </p:cNvPr>
          <p:cNvSpPr/>
          <p:nvPr/>
        </p:nvSpPr>
        <p:spPr>
          <a:xfrm>
            <a:off x="167425" y="721217"/>
            <a:ext cx="11668260" cy="843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2EF9"/>
                </a:solidFill>
              </a:rPr>
              <a:t>Health-Related Outcomes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06AE9B-41BC-3B42-A74C-514F63CE466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436CF01-53EE-D14D-99E9-2FE61D5439A4}"/>
              </a:ext>
            </a:extLst>
          </p:cNvPr>
          <p:cNvSpPr/>
          <p:nvPr/>
        </p:nvSpPr>
        <p:spPr>
          <a:xfrm>
            <a:off x="2895600" y="1859280"/>
            <a:ext cx="1676400" cy="2484120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BDB2-657B-4F4A-81AB-F4D1C16B6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103"/>
          <a:stretch/>
        </p:blipFill>
        <p:spPr>
          <a:xfrm>
            <a:off x="-4081" y="1566739"/>
            <a:ext cx="12196081" cy="50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9051E-EF94-DD45-8A58-EFC70B8E5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251"/>
          <a:stretch/>
        </p:blipFill>
        <p:spPr>
          <a:xfrm>
            <a:off x="-4081" y="2077543"/>
            <a:ext cx="12192000" cy="333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B2D14-BBC1-0A4B-8E73-316ACCC85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2" t="92158"/>
          <a:stretch/>
        </p:blipFill>
        <p:spPr>
          <a:xfrm>
            <a:off x="922845" y="5438657"/>
            <a:ext cx="11265074" cy="598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5CF9C-C3EC-624A-A6FD-76D652AEA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158" r="92397" b="3407"/>
          <a:stretch/>
        </p:blipFill>
        <p:spPr>
          <a:xfrm>
            <a:off x="-4081" y="5269387"/>
            <a:ext cx="926926" cy="3385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476DE0-616C-C14B-AB12-C7C8FC0FD88E}"/>
              </a:ext>
            </a:extLst>
          </p:cNvPr>
          <p:cNvSpPr/>
          <p:nvPr/>
        </p:nvSpPr>
        <p:spPr>
          <a:xfrm>
            <a:off x="167425" y="721217"/>
            <a:ext cx="11668260" cy="843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2EF9"/>
                </a:solidFill>
              </a:rPr>
              <a:t>Social and Interpersonal Outcomes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BCFCCB-9CDC-0745-9E00-42B1EFD6A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53326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B299378-A90E-FA41-8A5B-73E2DD1AE6D2}"/>
              </a:ext>
            </a:extLst>
          </p:cNvPr>
          <p:cNvSpPr/>
          <p:nvPr/>
        </p:nvSpPr>
        <p:spPr>
          <a:xfrm>
            <a:off x="4526280" y="3124200"/>
            <a:ext cx="716280" cy="990600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BDB2-657B-4F4A-81AB-F4D1C16B6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103"/>
          <a:stretch/>
        </p:blipFill>
        <p:spPr>
          <a:xfrm>
            <a:off x="-4081" y="1565188"/>
            <a:ext cx="12196081" cy="502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F35B20-C3FA-3D4C-A5B1-9ACAAD8D1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7360"/>
            <a:ext cx="11974882" cy="3795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B5A7AB-E32C-1A44-967B-FF2C8BAE00C8}"/>
              </a:ext>
            </a:extLst>
          </p:cNvPr>
          <p:cNvSpPr/>
          <p:nvPr/>
        </p:nvSpPr>
        <p:spPr>
          <a:xfrm>
            <a:off x="167425" y="721217"/>
            <a:ext cx="11668260" cy="843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2EF9"/>
                </a:solidFill>
              </a:rPr>
              <a:t>Work- and Education-Related Outcomes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88238C-4DA7-4346-8BAA-DC8C6989C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53326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ADB76D8-B871-354D-8D3D-0216EC930348}"/>
              </a:ext>
            </a:extLst>
          </p:cNvPr>
          <p:cNvSpPr/>
          <p:nvPr/>
        </p:nvSpPr>
        <p:spPr>
          <a:xfrm>
            <a:off x="2987040" y="1869780"/>
            <a:ext cx="777240" cy="1180261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0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64BDB2-657B-4F4A-81AB-F4D1C16B6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103"/>
          <a:stretch/>
        </p:blipFill>
        <p:spPr>
          <a:xfrm>
            <a:off x="0" y="1563414"/>
            <a:ext cx="12196081" cy="50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5F524-BC49-E149-8619-A1C27DCD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2093"/>
            <a:ext cx="12163078" cy="18538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9C33E6-0B98-D642-AC57-526BC3C8C65B}"/>
              </a:ext>
            </a:extLst>
          </p:cNvPr>
          <p:cNvSpPr/>
          <p:nvPr/>
        </p:nvSpPr>
        <p:spPr>
          <a:xfrm>
            <a:off x="167425" y="721217"/>
            <a:ext cx="11668260" cy="843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2F2EF9"/>
                </a:solidFill>
              </a:rPr>
              <a:t>Civic / Societal Outcomes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FEDD127-F4F7-314F-BA7B-94B35EA86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53326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AE09C65-11EA-2D4E-A265-4B6D4157857A}"/>
              </a:ext>
            </a:extLst>
          </p:cNvPr>
          <p:cNvSpPr/>
          <p:nvPr/>
        </p:nvSpPr>
        <p:spPr>
          <a:xfrm>
            <a:off x="7556034" y="3322320"/>
            <a:ext cx="1511765" cy="706332"/>
          </a:xfrm>
          <a:prstGeom prst="rect">
            <a:avLst/>
          </a:prstGeom>
          <a:noFill/>
          <a:ln w="28575">
            <a:solidFill>
              <a:srgbClr val="2F2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15BF47-2538-B14B-AA93-1823BC4C5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031724"/>
              </p:ext>
            </p:extLst>
          </p:nvPr>
        </p:nvGraphicFramePr>
        <p:xfrm>
          <a:off x="0" y="0"/>
          <a:ext cx="12192000" cy="58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542696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48228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525316"/>
                    </a:ext>
                  </a:extLst>
                </a:gridCol>
              </a:tblGrid>
              <a:tr h="5825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Key Variables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Future Directions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2487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54620C6-7B3D-F045-A0BD-979B80DC69A3}"/>
              </a:ext>
            </a:extLst>
          </p:cNvPr>
          <p:cNvSpPr/>
          <p:nvPr/>
        </p:nvSpPr>
        <p:spPr>
          <a:xfrm>
            <a:off x="1289824" y="1550020"/>
            <a:ext cx="9612351" cy="1070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Narrower outcomes </a:t>
            </a:r>
            <a:r>
              <a:rPr lang="en-US" sz="2800" b="1" dirty="0">
                <a:solidFill>
                  <a:schemeClr val="tx1"/>
                </a:solidFill>
              </a:rPr>
              <a:t>(e.g., break health events down into specific causes)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DBA1A0-4B47-6B4F-8E99-4E147B854F83}"/>
              </a:ext>
            </a:extLst>
          </p:cNvPr>
          <p:cNvSpPr/>
          <p:nvPr/>
        </p:nvSpPr>
        <p:spPr>
          <a:xfrm>
            <a:off x="1289824" y="2650274"/>
            <a:ext cx="9612351" cy="1070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 other half of reverse causality (i.e. </a:t>
            </a:r>
            <a:r>
              <a:rPr lang="en-US" sz="2800" b="1" dirty="0">
                <a:solidFill>
                  <a:srgbClr val="7030A0"/>
                </a:solidFill>
              </a:rPr>
              <a:t>socialization effects</a:t>
            </a:r>
            <a:r>
              <a:rPr lang="en-US" sz="28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E801AF-4312-6A4A-8A9B-201BB6E48678}"/>
              </a:ext>
            </a:extLst>
          </p:cNvPr>
          <p:cNvSpPr/>
          <p:nvPr/>
        </p:nvSpPr>
        <p:spPr>
          <a:xfrm>
            <a:off x="1289824" y="3925231"/>
            <a:ext cx="9612351" cy="1070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Coupling PSM and SCA with models to address more </a:t>
            </a:r>
            <a:r>
              <a:rPr lang="en-US" sz="2800" b="1" dirty="0">
                <a:solidFill>
                  <a:srgbClr val="7030A0"/>
                </a:solidFill>
              </a:rPr>
              <a:t>process-related questions </a:t>
            </a:r>
          </a:p>
        </p:txBody>
      </p:sp>
    </p:spTree>
    <p:extLst>
      <p:ext uri="{BB962C8B-B14F-4D97-AF65-F5344CB8AC3E}">
        <p14:creationId xmlns:p14="http://schemas.microsoft.com/office/powerpoint/2010/main" val="235200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FFC7F-CF4A-DA4A-B380-F1FC2D692571}"/>
              </a:ext>
            </a:extLst>
          </p:cNvPr>
          <p:cNvSpPr/>
          <p:nvPr/>
        </p:nvSpPr>
        <p:spPr>
          <a:xfrm>
            <a:off x="905106" y="262055"/>
            <a:ext cx="10381786" cy="814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Personality prediction is quite robust.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D94EB1-85A0-B540-9F93-4696362FF023}"/>
              </a:ext>
            </a:extLst>
          </p:cNvPr>
          <p:cNvSpPr/>
          <p:nvPr/>
        </p:nvSpPr>
        <p:spPr>
          <a:xfrm>
            <a:off x="1289824" y="5787485"/>
            <a:ext cx="9612351" cy="1070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Propensity score matching and specification curve analyses are powerful tools for pushing personality research forward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B331AE-1E3F-F543-8F44-AC8DB6DF6B96}"/>
              </a:ext>
            </a:extLst>
          </p:cNvPr>
          <p:cNvSpPr/>
          <p:nvPr/>
        </p:nvSpPr>
        <p:spPr>
          <a:xfrm>
            <a:off x="3993994" y="1193186"/>
            <a:ext cx="4204010" cy="428206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Across: 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Studies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Personality Characteristics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Outcomes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Moderators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Covariates</a:t>
            </a:r>
          </a:p>
          <a:p>
            <a:pPr marL="285750" indent="-285750" algn="ctr">
              <a:buFontTx/>
              <a:buChar char="-"/>
            </a:pP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rgbClr val="7030A0"/>
                </a:solidFill>
              </a:rPr>
              <a:t>As well as: 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Decades</a:t>
            </a:r>
          </a:p>
          <a:p>
            <a:pPr marL="285750" indent="-285750">
              <a:buFontTx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Countries</a:t>
            </a:r>
          </a:p>
        </p:txBody>
      </p:sp>
    </p:spTree>
    <p:extLst>
      <p:ext uri="{BB962C8B-B14F-4D97-AF65-F5344CB8AC3E}">
        <p14:creationId xmlns:p14="http://schemas.microsoft.com/office/powerpoint/2010/main" val="7789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uiExpand="1" build="allAtOnce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0BBB93-891F-684B-967C-A697DD8B1369}"/>
              </a:ext>
            </a:extLst>
          </p:cNvPr>
          <p:cNvSpPr/>
          <p:nvPr/>
        </p:nvSpPr>
        <p:spPr>
          <a:xfrm>
            <a:off x="2192055" y="225469"/>
            <a:ext cx="7665929" cy="551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2F2EF9"/>
                </a:solidFill>
              </a:rPr>
              <a:t>Acknowledgements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8869D1-5817-2F4A-ACDC-A56E29ED8EE8}"/>
              </a:ext>
            </a:extLst>
          </p:cNvPr>
          <p:cNvSpPr/>
          <p:nvPr/>
        </p:nvSpPr>
        <p:spPr>
          <a:xfrm>
            <a:off x="673947" y="798160"/>
            <a:ext cx="4511040" cy="443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2F2EF9"/>
                </a:solidFill>
              </a:rPr>
              <a:t>Dissertation Committee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Josh Jackson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Patrick Hill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Randy Larsen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Tammy English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Tom </a:t>
            </a:r>
            <a:r>
              <a:rPr lang="en-US" sz="3200" dirty="0" err="1">
                <a:solidFill>
                  <a:schemeClr val="tx1"/>
                </a:solidFill>
              </a:rPr>
              <a:t>Oltmanns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David Condon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24A09-13D9-DD46-9C91-9F8EFCDFF8D8}"/>
              </a:ext>
            </a:extLst>
          </p:cNvPr>
          <p:cNvSpPr/>
          <p:nvPr/>
        </p:nvSpPr>
        <p:spPr>
          <a:xfrm>
            <a:off x="7754416" y="776614"/>
            <a:ext cx="2733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2F2EF9"/>
                </a:solidFill>
              </a:rPr>
              <a:t>Data Sources</a:t>
            </a:r>
          </a:p>
          <a:p>
            <a:pPr algn="ctr"/>
            <a:r>
              <a:rPr lang="en-US" sz="3200" dirty="0"/>
              <a:t>BHPS (and US)</a:t>
            </a:r>
          </a:p>
          <a:p>
            <a:pPr algn="ctr"/>
            <a:r>
              <a:rPr lang="en-US" sz="3200" dirty="0"/>
              <a:t>GSOEP</a:t>
            </a:r>
          </a:p>
          <a:p>
            <a:pPr algn="ctr"/>
            <a:r>
              <a:rPr lang="en-US" sz="3200" dirty="0"/>
              <a:t>HILDA</a:t>
            </a:r>
          </a:p>
          <a:p>
            <a:pPr algn="ctr"/>
            <a:r>
              <a:rPr lang="en-US" sz="3200" dirty="0"/>
              <a:t>HRS</a:t>
            </a:r>
          </a:p>
          <a:p>
            <a:pPr algn="ctr"/>
            <a:r>
              <a:rPr lang="en-US" sz="3200" dirty="0"/>
              <a:t>LISS</a:t>
            </a:r>
          </a:p>
          <a:p>
            <a:pPr algn="ctr"/>
            <a:r>
              <a:rPr lang="en-US" sz="3200" dirty="0"/>
              <a:t>MIDUS</a:t>
            </a:r>
          </a:p>
          <a:p>
            <a:pPr algn="ctr"/>
            <a:r>
              <a:rPr lang="en-US" sz="3200" dirty="0"/>
              <a:t>NLSY</a:t>
            </a:r>
          </a:p>
          <a:p>
            <a:pPr algn="ctr"/>
            <a:r>
              <a:rPr lang="en-US" sz="3200" dirty="0"/>
              <a:t>SHP</a:t>
            </a:r>
          </a:p>
          <a:p>
            <a:pPr algn="ctr"/>
            <a:r>
              <a:rPr lang="en-US" sz="3200" dirty="0"/>
              <a:t>WLS (G&amp;S)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6C0F7-6573-3248-B079-2823DA22502E}"/>
              </a:ext>
            </a:extLst>
          </p:cNvPr>
          <p:cNvSpPr/>
          <p:nvPr/>
        </p:nvSpPr>
        <p:spPr>
          <a:xfrm>
            <a:off x="673947" y="1125820"/>
            <a:ext cx="4511040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2F2EF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89888-1BD0-1A48-AABF-F7F47F8ABB80}"/>
              </a:ext>
            </a:extLst>
          </p:cNvPr>
          <p:cNvSpPr/>
          <p:nvPr/>
        </p:nvSpPr>
        <p:spPr>
          <a:xfrm>
            <a:off x="673947" y="4515669"/>
            <a:ext cx="4556235" cy="1434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2F2EF9"/>
                </a:solidFill>
              </a:rPr>
              <a:t>Analytic Tools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WUSTL Center for High Performance Computing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6CF8BA-FFAD-7E46-AE52-B26525A92798}"/>
              </a:ext>
            </a:extLst>
          </p:cNvPr>
          <p:cNvSpPr/>
          <p:nvPr/>
        </p:nvSpPr>
        <p:spPr>
          <a:xfrm>
            <a:off x="187591" y="6116584"/>
            <a:ext cx="11802533" cy="9076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F2EF9"/>
                </a:solidFill>
              </a:rPr>
              <a:t>Funding Sources</a:t>
            </a:r>
            <a:r>
              <a:rPr lang="en-US" dirty="0">
                <a:solidFill>
                  <a:sysClr val="windowText" lastClr="000000"/>
                </a:solidFill>
              </a:rPr>
              <a:t>: National Institute on Aging Grant T32 AG00030-32; National Institute on Aging Grant 1R01AG067622</a:t>
            </a:r>
          </a:p>
        </p:txBody>
      </p:sp>
    </p:spTree>
    <p:extLst>
      <p:ext uri="{BB962C8B-B14F-4D97-AF65-F5344CB8AC3E}">
        <p14:creationId xmlns:p14="http://schemas.microsoft.com/office/powerpoint/2010/main" val="2704990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5172</Words>
  <Application>Microsoft Macintosh PowerPoint</Application>
  <PresentationFormat>Widescreen</PresentationFormat>
  <Paragraphs>1597</Paragraphs>
  <Slides>98</Slides>
  <Notes>42</Notes>
  <HiddenSlides>43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Office Theme</vt:lpstr>
      <vt:lpstr>A Mega-Analysis of Personality Predictions: Robustness and Boundary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Mega-Analysis of Personality Predictions: Robustness and Boundary Conditions</dc:title>
  <dc:creator>Beck, Emorie</dc:creator>
  <cp:lastModifiedBy>Emorie Danielle Beck</cp:lastModifiedBy>
  <cp:revision>47</cp:revision>
  <cp:lastPrinted>2020-11-19T13:33:55Z</cp:lastPrinted>
  <dcterms:created xsi:type="dcterms:W3CDTF">2020-07-22T14:11:45Z</dcterms:created>
  <dcterms:modified xsi:type="dcterms:W3CDTF">2021-01-27T02:58:15Z</dcterms:modified>
</cp:coreProperties>
</file>